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19" r:id="rId4"/>
    <p:sldId id="259" r:id="rId5"/>
    <p:sldId id="261" r:id="rId6"/>
    <p:sldId id="263" r:id="rId7"/>
    <p:sldId id="302" r:id="rId8"/>
    <p:sldId id="264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321" r:id="rId24"/>
    <p:sldId id="322" r:id="rId25"/>
    <p:sldId id="287" r:id="rId26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752" autoAdjust="0"/>
  </p:normalViewPr>
  <p:slideViewPr>
    <p:cSldViewPr snapToGrid="0">
      <p:cViewPr varScale="1">
        <p:scale>
          <a:sx n="80" d="100"/>
          <a:sy n="80" d="100"/>
        </p:scale>
        <p:origin x="-84" y="-7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sz="1200">
                <a:solidFill>
                  <a:schemeClr val="tx1"/>
                </a:solidFill>
              </a:rPr>
              <a:t>Количество индивидуальных предпринимателей, ед.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65355136"/>
        <c:axId val="65661184"/>
        <c:axId val="0"/>
      </c:bar3DChart>
      <c:catAx>
        <c:axId val="65355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5661184"/>
        <c:crosses val="autoZero"/>
        <c:auto val="1"/>
        <c:lblAlgn val="ctr"/>
        <c:lblOffset val="100"/>
        <c:noMultiLvlLbl val="0"/>
      </c:catAx>
      <c:valAx>
        <c:axId val="65661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5355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sz="1100" dirty="0">
                <a:solidFill>
                  <a:schemeClr val="tx1"/>
                </a:solidFill>
              </a:rPr>
              <a:t>Количество</a:t>
            </a:r>
            <a:r>
              <a:rPr lang="ru-RU" sz="1100" baseline="0" dirty="0">
                <a:solidFill>
                  <a:schemeClr val="tx1"/>
                </a:solidFill>
              </a:rPr>
              <a:t> малых, средних и микропредприятий, ед</a:t>
            </a:r>
            <a:r>
              <a:rPr lang="ru-RU" sz="1400" baseline="0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181882161808325"/>
          <c:y val="3.867482390774074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9277824"/>
        <c:axId val="139279360"/>
        <c:axId val="0"/>
      </c:bar3DChart>
      <c:catAx>
        <c:axId val="13927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9279360"/>
        <c:crosses val="autoZero"/>
        <c:auto val="1"/>
        <c:lblAlgn val="ctr"/>
        <c:lblOffset val="100"/>
        <c:noMultiLvlLbl val="0"/>
      </c:catAx>
      <c:valAx>
        <c:axId val="139279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2778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4562176"/>
        <c:axId val="94626944"/>
        <c:axId val="0"/>
      </c:bar3DChart>
      <c:catAx>
        <c:axId val="94562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4626944"/>
        <c:crosses val="autoZero"/>
        <c:auto val="1"/>
        <c:lblAlgn val="ctr"/>
        <c:lblOffset val="100"/>
        <c:noMultiLvlLbl val="0"/>
      </c:catAx>
      <c:valAx>
        <c:axId val="94626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45621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100"/>
              <a:t>Количество</a:t>
            </a:r>
            <a:r>
              <a:rPr lang="ru-RU" sz="1100" baseline="0"/>
              <a:t> малых, средних и микропредприятий, ед</a:t>
            </a:r>
            <a:r>
              <a:rPr lang="ru-RU" sz="1400" baseline="0"/>
              <a:t>.</a:t>
            </a:r>
            <a:endParaRPr lang="ru-RU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'[Диаграмма в Microsoft PowerPoint]Лист2'!$A$20:$A$28</c:f>
              <c:strCache>
                <c:ptCount val="9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  <c:pt idx="5">
                  <c:v>2021 г.</c:v>
                </c:pt>
                <c:pt idx="6">
                  <c:v>2022 г.</c:v>
                </c:pt>
                <c:pt idx="7">
                  <c:v>2023 г.</c:v>
                </c:pt>
                <c:pt idx="8">
                  <c:v>2024 г.</c:v>
                </c:pt>
              </c:strCache>
            </c:strRef>
          </c:cat>
          <c:val>
            <c:numRef>
              <c:f>'[Диаграмма в Microsoft PowerPoint]Лист2'!$B$20:$B$28</c:f>
              <c:numCache>
                <c:formatCode>General</c:formatCode>
                <c:ptCount val="9"/>
                <c:pt idx="0">
                  <c:v>277</c:v>
                </c:pt>
                <c:pt idx="1">
                  <c:v>289</c:v>
                </c:pt>
                <c:pt idx="2">
                  <c:v>337</c:v>
                </c:pt>
                <c:pt idx="3">
                  <c:v>171</c:v>
                </c:pt>
                <c:pt idx="4">
                  <c:v>165</c:v>
                </c:pt>
                <c:pt idx="5">
                  <c:v>175</c:v>
                </c:pt>
                <c:pt idx="6">
                  <c:v>173</c:v>
                </c:pt>
                <c:pt idx="7">
                  <c:v>165</c:v>
                </c:pt>
                <c:pt idx="8">
                  <c:v>158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4865792"/>
        <c:axId val="254867328"/>
        <c:axId val="0"/>
      </c:bar3DChart>
      <c:catAx>
        <c:axId val="254865792"/>
        <c:scaling>
          <c:orientation val="minMax"/>
        </c:scaling>
        <c:delete val="0"/>
        <c:axPos val="b"/>
        <c:majorTickMark val="out"/>
        <c:minorTickMark val="none"/>
        <c:tickLblPos val="nextTo"/>
        <c:crossAx val="254867328"/>
        <c:crosses val="autoZero"/>
        <c:auto val="1"/>
        <c:lblAlgn val="ctr"/>
        <c:lblOffset val="100"/>
        <c:noMultiLvlLbl val="0"/>
      </c:catAx>
      <c:valAx>
        <c:axId val="254867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48657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200"/>
              <a:t>Количество индивидуальных предпринимателей, ед.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42563429571303"/>
          <c:y val="0.18403944298629338"/>
          <c:w val="0.88337270341207352"/>
          <c:h val="0.72312882764654418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'[Диаграмма в Microsoft PowerPoint]Лист2'!$A$32:$A$40</c:f>
              <c:strCache>
                <c:ptCount val="9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</c:v>
                </c:pt>
                <c:pt idx="4">
                  <c:v>2020 г.</c:v>
                </c:pt>
                <c:pt idx="5">
                  <c:v>2021 г.</c:v>
                </c:pt>
                <c:pt idx="6">
                  <c:v>2022 г.</c:v>
                </c:pt>
                <c:pt idx="7">
                  <c:v>2023 г.</c:v>
                </c:pt>
                <c:pt idx="8">
                  <c:v>2024 г.</c:v>
                </c:pt>
              </c:strCache>
            </c:strRef>
          </c:cat>
          <c:val>
            <c:numRef>
              <c:f>'[Диаграмма в Microsoft PowerPoint]Лист2'!$B$32:$B$40</c:f>
              <c:numCache>
                <c:formatCode>General</c:formatCode>
                <c:ptCount val="9"/>
                <c:pt idx="0">
                  <c:v>705</c:v>
                </c:pt>
                <c:pt idx="1">
                  <c:v>700</c:v>
                </c:pt>
                <c:pt idx="2">
                  <c:v>760</c:v>
                </c:pt>
                <c:pt idx="3">
                  <c:v>815</c:v>
                </c:pt>
                <c:pt idx="4">
                  <c:v>742</c:v>
                </c:pt>
                <c:pt idx="5">
                  <c:v>735</c:v>
                </c:pt>
                <c:pt idx="6">
                  <c:v>711</c:v>
                </c:pt>
                <c:pt idx="7">
                  <c:v>749</c:v>
                </c:pt>
                <c:pt idx="8">
                  <c:v>771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0960256"/>
        <c:axId val="200962048"/>
        <c:axId val="0"/>
      </c:bar3DChart>
      <c:catAx>
        <c:axId val="200960256"/>
        <c:scaling>
          <c:orientation val="minMax"/>
        </c:scaling>
        <c:delete val="0"/>
        <c:axPos val="b"/>
        <c:majorTickMark val="out"/>
        <c:minorTickMark val="none"/>
        <c:tickLblPos val="nextTo"/>
        <c:crossAx val="200962048"/>
        <c:crosses val="autoZero"/>
        <c:auto val="1"/>
        <c:lblAlgn val="ctr"/>
        <c:lblOffset val="100"/>
        <c:noMultiLvlLbl val="0"/>
      </c:catAx>
      <c:valAx>
        <c:axId val="200962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09602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r>
              <a:rPr lang="ru-RU" sz="1600" dirty="0" smtClean="0">
                <a:solidFill>
                  <a:schemeClr val="tx1"/>
                </a:solidFill>
              </a:rPr>
              <a:t>Динамика привлечения инвестиций в экономику Сергиевского района, млн. руб.</a:t>
            </a:r>
            <a:endParaRPr lang="ru-RU" sz="1600" dirty="0">
              <a:solidFill>
                <a:schemeClr val="tx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2009 г.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 formatCode="0.0">
                  <c:v>3261.1</c:v>
                </c:pt>
                <c:pt idx="1">
                  <c:v>2508.8000000000002</c:v>
                </c:pt>
                <c:pt idx="2">
                  <c:v>6589.9</c:v>
                </c:pt>
                <c:pt idx="3">
                  <c:v>3914.7</c:v>
                </c:pt>
                <c:pt idx="4">
                  <c:v>6010.5</c:v>
                </c:pt>
                <c:pt idx="5">
                  <c:v>5829.7</c:v>
                </c:pt>
                <c:pt idx="6">
                  <c:v>6436.7</c:v>
                </c:pt>
                <c:pt idx="7">
                  <c:v>6205.518</c:v>
                </c:pt>
                <c:pt idx="8">
                  <c:v>11542</c:v>
                </c:pt>
                <c:pt idx="9">
                  <c:v>17154.927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0154624"/>
        <c:axId val="132099456"/>
      </c:barChart>
      <c:catAx>
        <c:axId val="8015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099456"/>
        <c:crosses val="autoZero"/>
        <c:auto val="1"/>
        <c:lblAlgn val="ctr"/>
        <c:lblOffset val="100"/>
        <c:noMultiLvlLbl val="0"/>
      </c:catAx>
      <c:valAx>
        <c:axId val="1320994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80154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4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620294313094963E-2"/>
          <c:y val="7.0829935352044265E-2"/>
          <c:w val="0.8577160979877515"/>
          <c:h val="0.8414824203725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инвестиций по отраслям экономики Сергиевского района,% </c:v>
                </c:pt>
              </c:strCache>
            </c:strRef>
          </c:tx>
          <c:explosion val="10"/>
          <c:dPt>
            <c:idx val="0"/>
            <c:bubble3D val="0"/>
            <c:explosion val="30"/>
          </c:dPt>
          <c:dLbls>
            <c:dLbl>
              <c:idx val="0"/>
              <c:layout>
                <c:manualLayout>
                  <c:x val="-0.26779487282910852"/>
                  <c:y val="-0.1764364316239316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423794373706177E-2"/>
                  <c:y val="-6.04803798633031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2164445611475081"/>
                  <c:y val="0.247921742689270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9698678942359075"/>
                  <c:y val="0.127847139612031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387955879307281"/>
                  <c:y val="-2.72446033688533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30507341393377"/>
                      <c:h val="0.1002618820773166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7.8443840214183616E-2"/>
                  <c:y val="-2.72446033688533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9727376249447733E-2"/>
                  <c:y val="5.603250196337118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3305727339175924"/>
                  <c:y val="0.169360750475382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8737566984464907"/>
                  <c:y val="-4.48749119847975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39475945475102"/>
                      <c:h val="0.14721997874643966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0.18202230865478045"/>
                  <c:y val="2.83067683815615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6872682104235759"/>
                  <c:y val="7.97180395639202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17864704311550986"/>
                  <c:y val="0.12275859780864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24629571303587056"/>
                  <c:y val="2.5972017946990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Добыча полезных ископаемых</c:v>
                </c:pt>
                <c:pt idx="1">
                  <c:v>Транспортировка и хранение</c:v>
                </c:pt>
                <c:pt idx="2">
                  <c:v>Водоснабжение, водоотведение</c:v>
                </c:pt>
                <c:pt idx="3">
                  <c:v>Сельское хозяйство, охота и лесное хозяйство</c:v>
                </c:pt>
                <c:pt idx="4">
                  <c:v>Здравоохранение и предст. соц. услуг</c:v>
                </c:pt>
                <c:pt idx="5">
                  <c:v>Деятельность в области культуры, спорта</c:v>
                </c:pt>
                <c:pt idx="6">
                  <c:v>Образование</c:v>
                </c:pt>
                <c:pt idx="7">
                  <c:v>Оптовая и розничная торговля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84.4</c:v>
                </c:pt>
                <c:pt idx="1">
                  <c:v>3.2</c:v>
                </c:pt>
                <c:pt idx="2">
                  <c:v>0.4</c:v>
                </c:pt>
                <c:pt idx="3">
                  <c:v>6.4</c:v>
                </c:pt>
                <c:pt idx="4">
                  <c:v>0.7</c:v>
                </c:pt>
                <c:pt idx="5">
                  <c:v>1.3</c:v>
                </c:pt>
                <c:pt idx="6">
                  <c:v>0.3</c:v>
                </c:pt>
                <c:pt idx="7">
                  <c:v>0.1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1B16-AD24-41E3-BDD8-50CD01B60817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170D5-B392-417C-8DDD-7BC6B3EF4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2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602F29A5-90C3-4540-B43A-085269EA3879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4199"/>
            <a:ext cx="5439101" cy="4466672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801"/>
            <a:ext cx="2946247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6801"/>
            <a:ext cx="2946246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55D71662-CA98-4124-A9BB-7DE37D9C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5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7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0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9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2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40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7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54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083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67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8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9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09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81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35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84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52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2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33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2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9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9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1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46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2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3.jpg"/><Relationship Id="rId3" Type="http://schemas.openxmlformats.org/officeDocument/2006/relationships/image" Target="../media/image3.png"/><Relationship Id="rId21" Type="http://schemas.openxmlformats.org/officeDocument/2006/relationships/image" Target="../media/image46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9.jpeg"/><Relationship Id="rId3" Type="http://schemas.openxmlformats.org/officeDocument/2006/relationships/image" Target="../media/image3.png"/><Relationship Id="rId21" Type="http://schemas.openxmlformats.org/officeDocument/2006/relationships/image" Target="../media/image52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.pn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5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hyperlink" Target="https://pandia.ru/text/category/munitcipalmznoe_upravlenie/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://www.sergievsk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55.g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chart" Target="../charts/chart2.xml"/><Relationship Id="rId3" Type="http://schemas.openxmlformats.org/officeDocument/2006/relationships/image" Target="../media/image3.png"/><Relationship Id="rId21" Type="http://schemas.openxmlformats.org/officeDocument/2006/relationships/chart" Target="../charts/chart5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20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chart" Target="../charts/chart3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chart" Target="../charts/chart7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png"/><Relationship Id="rId21" Type="http://schemas.openxmlformats.org/officeDocument/2006/relationships/image" Target="../media/image26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510777"/>
            <a:ext cx="8729880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СЕРГИЕВСКИЙ САМАРСКОЙ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xmlns="" id="{A990A578-09AB-EEBF-439B-205F69632BEB}"/>
              </a:ext>
            </a:extLst>
          </p:cNvPr>
          <p:cNvSpPr txBox="1"/>
          <p:nvPr/>
        </p:nvSpPr>
        <p:spPr>
          <a:xfrm>
            <a:off x="553158" y="5932896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:a16="http://schemas.microsoft.com/office/drawing/2014/main" xmlns="" id="{F130C793-6816-D141-4EDD-CFC5766CBD31}"/>
              </a:ext>
            </a:extLst>
          </p:cNvPr>
          <p:cNvSpPr txBox="1"/>
          <p:nvPr/>
        </p:nvSpPr>
        <p:spPr>
          <a:xfrm>
            <a:off x="5438774" y="753720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8DE40AB-7D05-46D0-B7B0-E35E214E2DAA}"/>
              </a:ext>
            </a:extLst>
          </p:cNvPr>
          <p:cNvSpPr/>
          <p:nvPr/>
        </p:nvSpPr>
        <p:spPr>
          <a:xfrm>
            <a:off x="4313554" y="493700"/>
            <a:ext cx="102075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52" y="423268"/>
            <a:ext cx="1159753" cy="10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C6C8533-A6F4-4805-A848-7EFAA798940D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AC579FE5-DA78-4461-B293-597AB47BC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BD16F00-02FF-43A5-BBE5-768D644C0AD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17863FD-A0FF-403C-94A2-A729A0A4491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C134EBD4-4CB8-43CE-806F-B92CD3B9E9B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7CA5688-002F-42F3-A008-56A0868456F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A5ABFC2-1988-4D83-99C7-0F00667EEDF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88691A1B-6EE0-48B4-8AA8-70F65F4199F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2C7A8220-0EB9-4B0D-8EE0-D1EB3A3B138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1CB9DF-316F-4205-9445-E8A7A81122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D5284A2D-4728-4500-A1F2-C7FA16E254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F81B6C4-EE56-41D8-ADC7-095D2B1BC56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C06468A-A0CE-4325-A735-3705CCD27E9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3059BC84-1422-4AC1-A23E-804D1124BFC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14872A71-B042-42DE-BFFB-41F1CB56E28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D448B477-6B5A-41FC-9A70-6ECF9CE250C4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D994A142-8F74-498A-885F-D0CC6C81C03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Скругленный прямоугольник 5"/>
          <p:cNvSpPr>
            <a:spLocks noChangeArrowheads="1"/>
          </p:cNvSpPr>
          <p:nvPr/>
        </p:nvSpPr>
        <p:spPr bwMode="auto">
          <a:xfrm>
            <a:off x="685170" y="1362530"/>
            <a:ext cx="10850644" cy="134562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 smtClean="0">
                <a:latin typeface="Times New Roman" pitchFamily="18" charset="0"/>
              </a:rPr>
              <a:t>По территории  </a:t>
            </a:r>
            <a:r>
              <a:rPr lang="ru-RU" sz="1200" dirty="0">
                <a:latin typeface="Times New Roman" pitchFamily="18" charset="0"/>
              </a:rPr>
              <a:t>Сергиевского района с юго-запада на северо-восток в 7 километрах от райцентра Сергиевск проходит автодорога  федерального значения «Москва- Уфа - Челябинск» (М-5) протяженностью 60,7 км.   </a:t>
            </a:r>
          </a:p>
          <a:p>
            <a:r>
              <a:rPr lang="ru-RU" sz="1200" dirty="0">
                <a:latin typeface="Times New Roman" pitchFamily="18" charset="0"/>
              </a:rPr>
              <a:t> По состоянию на </a:t>
            </a:r>
            <a:r>
              <a:rPr lang="ru-RU" sz="1200" dirty="0" smtClean="0">
                <a:latin typeface="Times New Roman" pitchFamily="18" charset="0"/>
              </a:rPr>
              <a:t>01.01.2024 г</a:t>
            </a:r>
            <a:r>
              <a:rPr lang="ru-RU" sz="1200" dirty="0">
                <a:latin typeface="Times New Roman" pitchFamily="18" charset="0"/>
              </a:rPr>
              <a:t>.  протяженность автомобильных дорог общего пользования составила  </a:t>
            </a:r>
            <a:r>
              <a:rPr lang="ru-RU" sz="1200" dirty="0" smtClean="0">
                <a:latin typeface="Times New Roman" pitchFamily="18" charset="0"/>
              </a:rPr>
              <a:t>1356,47 км (из них 761,67 км дорог с твердым покрытием), в т. ч.: </a:t>
            </a:r>
          </a:p>
          <a:p>
            <a:r>
              <a:rPr lang="ru-RU" sz="1200" dirty="0" smtClean="0">
                <a:latin typeface="Times New Roman" pitchFamily="18" charset="0"/>
              </a:rPr>
              <a:t>- </a:t>
            </a:r>
            <a:r>
              <a:rPr lang="ru-RU" sz="1200" dirty="0">
                <a:latin typeface="Times New Roman" pitchFamily="18" charset="0"/>
              </a:rPr>
              <a:t>автодорога федерального </a:t>
            </a:r>
            <a:r>
              <a:rPr lang="ru-RU" sz="1200" dirty="0" smtClean="0">
                <a:latin typeface="Times New Roman" pitchFamily="18" charset="0"/>
              </a:rPr>
              <a:t>значения </a:t>
            </a:r>
            <a:r>
              <a:rPr lang="ru-RU" sz="1200" dirty="0">
                <a:latin typeface="Times New Roman" pitchFamily="18" charset="0"/>
              </a:rPr>
              <a:t>(М-5) - 60,7 км;	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регионального значения </a:t>
            </a:r>
            <a:r>
              <a:rPr lang="ru-RU" sz="1200" dirty="0" smtClean="0">
                <a:latin typeface="Times New Roman" pitchFamily="18" charset="0"/>
              </a:rPr>
              <a:t>– 391,966 </a:t>
            </a:r>
            <a:r>
              <a:rPr lang="ru-RU" sz="1200" dirty="0">
                <a:latin typeface="Times New Roman" pitchFamily="18" charset="0"/>
              </a:rPr>
              <a:t>км;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 местного значения  в границах района- составила </a:t>
            </a:r>
            <a:r>
              <a:rPr lang="ru-RU" sz="1200" dirty="0" smtClean="0">
                <a:latin typeface="Times New Roman" pitchFamily="18" charset="0"/>
              </a:rPr>
              <a:t>903,8 км</a:t>
            </a:r>
            <a:r>
              <a:rPr lang="ru-RU" sz="1200" dirty="0">
                <a:latin typeface="Times New Roman" pitchFamily="18" charset="0"/>
              </a:rPr>
              <a:t>.</a:t>
            </a:r>
          </a:p>
        </p:txBody>
      </p:sp>
      <p:sp>
        <p:nvSpPr>
          <p:cNvPr id="75" name="Скругленный прямоугольник 6"/>
          <p:cNvSpPr>
            <a:spLocks noChangeArrowheads="1"/>
          </p:cNvSpPr>
          <p:nvPr/>
        </p:nvSpPr>
        <p:spPr bwMode="auto">
          <a:xfrm>
            <a:off x="685170" y="2815643"/>
            <a:ext cx="10850644" cy="98192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Через территорию района проходят 3 нити газопровода и  4 магистральных нефтепровода высокого давления, по которым перекачивается нефть:</a:t>
            </a:r>
          </a:p>
          <a:p>
            <a:r>
              <a:rPr lang="ru-RU" sz="1200" dirty="0">
                <a:latin typeface="Times New Roman" pitchFamily="18" charset="0"/>
              </a:rPr>
              <a:t>             1. «Альметьевск – Куйбышев»-1;</a:t>
            </a:r>
          </a:p>
          <a:p>
            <a:r>
              <a:rPr lang="ru-RU" sz="1200" dirty="0">
                <a:latin typeface="Times New Roman" pitchFamily="18" charset="0"/>
              </a:rPr>
              <a:t>             2. «Альметьевск – Куйбышев»-2;</a:t>
            </a:r>
          </a:p>
          <a:p>
            <a:r>
              <a:rPr lang="ru-RU" sz="1200" dirty="0">
                <a:latin typeface="Times New Roman" pitchFamily="18" charset="0"/>
              </a:rPr>
              <a:t>             3. «Калтасы – Куйбышев»;</a:t>
            </a:r>
          </a:p>
          <a:p>
            <a:r>
              <a:rPr lang="ru-RU" sz="1200" dirty="0">
                <a:latin typeface="Times New Roman" pitchFamily="18" charset="0"/>
              </a:rPr>
              <a:t>             4. «Томашкино – Куйбышев».</a:t>
            </a:r>
          </a:p>
        </p:txBody>
      </p:sp>
      <p:sp>
        <p:nvSpPr>
          <p:cNvPr id="76" name="Скругленный прямоугольник 7"/>
          <p:cNvSpPr>
            <a:spLocks noChangeArrowheads="1"/>
          </p:cNvSpPr>
          <p:nvPr/>
        </p:nvSpPr>
        <p:spPr bwMode="auto">
          <a:xfrm>
            <a:off x="690758" y="3926989"/>
            <a:ext cx="10845054" cy="9350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Ближайшая  железнодорожной станции - Серные Воды-2  в </a:t>
            </a:r>
            <a:r>
              <a:rPr lang="ru-RU" sz="1200" dirty="0" smtClean="0">
                <a:latin typeface="Times New Roman" pitchFamily="18" charset="0"/>
              </a:rPr>
              <a:t>5 </a:t>
            </a:r>
            <a:r>
              <a:rPr lang="ru-RU" sz="1200" dirty="0">
                <a:latin typeface="Times New Roman" pitchFamily="18" charset="0"/>
              </a:rPr>
              <a:t>км от райцентра Сергиевск.</a:t>
            </a:r>
          </a:p>
          <a:p>
            <a:r>
              <a:rPr lang="ru-RU" sz="1200" dirty="0">
                <a:latin typeface="Times New Roman" pitchFamily="18" charset="0"/>
              </a:rPr>
              <a:t>Железнодорожная коммуникация, проходящая по территории Сергиевского района, тупикового типа, обслуживает грузовые перевозки и в настоящее время не участвует в перевозке пассажиров. Участок "Серные Воды 2 - Кротовка" является объездной веткой, протяженностью 86 км, с количеством путей -1, с видом тяги - не электрифицированная.</a:t>
            </a:r>
          </a:p>
        </p:txBody>
      </p:sp>
      <p:pic>
        <p:nvPicPr>
          <p:cNvPr id="77" name="Picture 12" descr="Predpriyati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406504" y="4928222"/>
            <a:ext cx="2873374" cy="1584325"/>
          </a:xfrm>
          <a:prstGeom prst="rect">
            <a:avLst/>
          </a:prstGeom>
        </p:spPr>
      </p:pic>
      <p:pic>
        <p:nvPicPr>
          <p:cNvPr id="78" name="Picture 4" descr="https://sun9-3.userapi.com/c858328/v858328750/1eebc0/KuWzbS4Zg8g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59" y="4936274"/>
            <a:ext cx="2592985" cy="15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1" descr="Kres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7960425" y="4928222"/>
            <a:ext cx="2663826" cy="15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2C2F2F6-4156-4D67-80EC-EF3175D647F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97086035-5F91-48A4-9E2E-6CF476E7DC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DA866B1A-5607-42CF-BB22-1BB16655E9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EE1A2DA-4317-439A-8BF0-27F917FDBAD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3E06CEA7-4FCF-45C2-877B-3B09F9B46F3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DF05A32-B5E6-449F-9253-3E8B086B72E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D613467-614E-4F32-80CA-FC67441D68C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EB77C56E-D780-4FB7-8296-4C2E5F74106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6EA0918-3873-4957-8BF3-819B482B134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20266BFE-906C-4117-8EB8-34A2A450AE4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B2BFF5-A812-47CA-927D-81B7E290F8A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65D11EDA-F135-4B6D-80D1-58A6B7B2B21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84F82C-6C4D-464F-A8CE-1267CE970AE5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A3A7345-2EF3-4FD0-AB4B-8366A0A2917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3A34FB8-68E5-4375-BDDC-A0AE6377A58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EB245D6D-584D-4D4F-B197-2428BAD9605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52B51DA-4EFB-4054-A75D-C11DA23DB84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Скругленный прямоугольник 5"/>
          <p:cNvSpPr>
            <a:spLocks noChangeArrowheads="1"/>
          </p:cNvSpPr>
          <p:nvPr/>
        </p:nvSpPr>
        <p:spPr bwMode="auto">
          <a:xfrm>
            <a:off x="331674" y="1412878"/>
            <a:ext cx="11557636" cy="100968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endParaRPr lang="ru-RU" sz="1600" dirty="0"/>
          </a:p>
          <a:p>
            <a:r>
              <a:rPr lang="ru-RU" sz="1600" dirty="0">
                <a:latin typeface="Times New Roman" pitchFamily="18" charset="0"/>
              </a:rPr>
              <a:t>Газификация – протяженность газопроводной сети с квартирами </a:t>
            </a:r>
            <a:r>
              <a:rPr lang="ru-RU" sz="1600" dirty="0" smtClean="0">
                <a:latin typeface="Times New Roman" pitchFamily="18" charset="0"/>
              </a:rPr>
              <a:t>– 1144,274 км</a:t>
            </a:r>
            <a:r>
              <a:rPr lang="ru-RU" sz="1600" dirty="0">
                <a:latin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</a:rPr>
              <a:t>Уровень </a:t>
            </a:r>
            <a:r>
              <a:rPr lang="ru-RU" sz="1600" dirty="0">
                <a:latin typeface="Times New Roman" pitchFamily="18" charset="0"/>
              </a:rPr>
              <a:t>газификации жилого фонда 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98,8 %. </a:t>
            </a:r>
          </a:p>
          <a:p>
            <a:r>
              <a:rPr lang="ru-RU" sz="1600" dirty="0" smtClean="0">
                <a:latin typeface="Times New Roman" pitchFamily="18" charset="0"/>
              </a:rPr>
              <a:t>Водоснабжение </a:t>
            </a:r>
            <a:r>
              <a:rPr lang="ru-RU" sz="1600" dirty="0">
                <a:latin typeface="Times New Roman" pitchFamily="18" charset="0"/>
              </a:rPr>
              <a:t>– протяженность водопроводной сети – </a:t>
            </a:r>
            <a:r>
              <a:rPr lang="ru-RU" sz="1600" dirty="0" smtClean="0">
                <a:latin typeface="Times New Roman" pitchFamily="18" charset="0"/>
              </a:rPr>
              <a:t>502,576 </a:t>
            </a:r>
            <a:r>
              <a:rPr lang="ru-RU" sz="1600" dirty="0">
                <a:latin typeface="Times New Roman" pitchFamily="18" charset="0"/>
              </a:rPr>
              <a:t>км.</a:t>
            </a:r>
          </a:p>
          <a:p>
            <a:r>
              <a:rPr lang="ru-RU" sz="1600" dirty="0">
                <a:latin typeface="Times New Roman" pitchFamily="18" charset="0"/>
              </a:rPr>
              <a:t>Водоотведение – протяженность систем водоотведения (канализации) – </a:t>
            </a:r>
            <a:r>
              <a:rPr lang="ru-RU" sz="1600" dirty="0" smtClean="0">
                <a:latin typeface="Times New Roman" pitchFamily="18" charset="0"/>
              </a:rPr>
              <a:t> 80,32 км.</a:t>
            </a:r>
            <a:endParaRPr lang="ru-RU" sz="1600" dirty="0">
              <a:latin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</a:rPr>
              <a:t>Теплоснабжение – п</a:t>
            </a:r>
            <a:r>
              <a:rPr lang="ru-RU" sz="1600" dirty="0" smtClean="0">
                <a:latin typeface="Times New Roman" pitchFamily="18" charset="0"/>
              </a:rPr>
              <a:t>ротяженность тепловых и паровых сетей в двухтрубном исчислении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 103,641 км</a:t>
            </a:r>
            <a:r>
              <a:rPr lang="ru-RU" sz="1600" dirty="0">
                <a:latin typeface="Times New Roman" pitchFamily="18" charset="0"/>
              </a:rPr>
              <a:t>.</a:t>
            </a:r>
          </a:p>
          <a:p>
            <a:endParaRPr lang="ru-RU" sz="1600" dirty="0">
              <a:latin typeface="Times New Roman" pitchFamily="18" charset="0"/>
            </a:endParaRPr>
          </a:p>
        </p:txBody>
      </p:sp>
      <p:sp>
        <p:nvSpPr>
          <p:cNvPr id="74" name="Скругленный прямоугольник 7"/>
          <p:cNvSpPr>
            <a:spLocks noChangeArrowheads="1"/>
          </p:cNvSpPr>
          <p:nvPr/>
        </p:nvSpPr>
        <p:spPr bwMode="auto">
          <a:xfrm>
            <a:off x="331673" y="2588788"/>
            <a:ext cx="11557636" cy="89594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600" dirty="0">
                <a:latin typeface="Times New Roman" pitchFamily="18" charset="0"/>
              </a:rPr>
              <a:t>Обеспеченность почтовой связью (в т.ч. международной) – 100 %, обеспеченность электросвязью (в т.ч. междугородной, международной, факсимильной, телеграфной, Интернет) – 100 %, доступ к услугам операторов мобильной связи (Мегафон, МТС, </a:t>
            </a:r>
            <a:r>
              <a:rPr lang="ru-RU" sz="1600" dirty="0" smtClean="0">
                <a:latin typeface="Times New Roman" pitchFamily="18" charset="0"/>
              </a:rPr>
              <a:t>Билайн) </a:t>
            </a:r>
            <a:r>
              <a:rPr lang="ru-RU" sz="1600" dirty="0">
                <a:latin typeface="Times New Roman" pitchFamily="18" charset="0"/>
              </a:rPr>
              <a:t>– 100 %. Зона покрытия вещания </a:t>
            </a:r>
            <a:r>
              <a:rPr lang="ru-RU" sz="1600" dirty="0" smtClean="0">
                <a:latin typeface="Times New Roman" pitchFamily="18" charset="0"/>
              </a:rPr>
              <a:t>телевидения </a:t>
            </a:r>
            <a:r>
              <a:rPr lang="ru-RU" sz="1600" dirty="0">
                <a:latin typeface="Times New Roman" pitchFamily="18" charset="0"/>
              </a:rPr>
              <a:t>– 100%.</a:t>
            </a:r>
          </a:p>
        </p:txBody>
      </p:sp>
      <p:pic>
        <p:nvPicPr>
          <p:cNvPr id="75" name="Picture 9" descr="ministr sh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358194" y="3953693"/>
            <a:ext cx="2664594" cy="2087562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6" name="Picture 10" descr="HF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01625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  <p:pic>
        <p:nvPicPr>
          <p:cNvPr id="77" name="Picture 10" descr="Плотина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27811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BDD78D6E-16DE-4458-9579-6D55D6C9644C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75774" y="1234058"/>
            <a:ext cx="3012460" cy="376635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№1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Суходол, в промышленной зоне.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53°54'02" с.  ш.  51°14'11" в. д.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– 2,3722 га.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обеспечения водоснабжением,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</a:t>
            </a:r>
            <a:r>
              <a:rPr lang="ru-RU" sz="1100" i="1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площадки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проходит железнодорожная ветка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автодорога областного и федерального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значения "Урал" - М 5.</a:t>
            </a:r>
          </a:p>
        </p:txBody>
      </p:sp>
      <p:sp>
        <p:nvSpPr>
          <p:cNvPr id="74" name="AutoShape 7"/>
          <p:cNvSpPr>
            <a:spLocks noChangeArrowheads="1"/>
          </p:cNvSpPr>
          <p:nvPr/>
        </p:nvSpPr>
        <p:spPr bwMode="auto">
          <a:xfrm>
            <a:off x="3117839" y="1234058"/>
            <a:ext cx="2974204" cy="37949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№2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производств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 небольшой 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редностью</a:t>
            </a:r>
            <a:r>
              <a:rPr lang="ru-RU" sz="1100" kern="0" noProof="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 п. Суходол.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53°53'56" с. ш.  51°14'38" в. д.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- 10,0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газоснабжением, электроснабжением.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площадки проходит железнодорожная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ветка и автодорога областного и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федерального значения "Урал" – М -5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>
            <a:off x="6121649" y="1248313"/>
            <a:ext cx="3011570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№3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архитектуры 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Сургут, в промышленной зоне.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53°54'54"с.ш.51°12'36"в.д. Площадь – 4,4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на площадке </a:t>
            </a:r>
            <a:endParaRPr lang="ru-RU" sz="11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Расположено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не действующее здание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котельной.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свободных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 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канализацией.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возможность выезда на автодорогу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областного значения</a:t>
            </a:r>
          </a:p>
        </p:txBody>
      </p:sp>
      <p:sp>
        <p:nvSpPr>
          <p:cNvPr id="77" name="AutoShape 7"/>
          <p:cNvSpPr>
            <a:spLocks noChangeArrowheads="1"/>
          </p:cNvSpPr>
          <p:nvPr/>
        </p:nvSpPr>
        <p:spPr bwMode="auto">
          <a:xfrm>
            <a:off x="9192952" y="1248313"/>
            <a:ext cx="2861116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100" b="1" dirty="0">
                <a:latin typeface="Times New Roman" pitchFamily="18" charset="0"/>
              </a:rPr>
              <a:t>Инвестиционная площадка </a:t>
            </a:r>
            <a:r>
              <a:rPr lang="ru-RU" sz="1100" b="1" dirty="0" smtClean="0">
                <a:latin typeface="Times New Roman" pitchFamily="18" charset="0"/>
              </a:rPr>
              <a:t>№</a:t>
            </a:r>
            <a:r>
              <a:rPr lang="ru-RU" sz="1100" b="1" dirty="0">
                <a:latin typeface="Times New Roman" pitchFamily="18" charset="0"/>
              </a:rPr>
              <a:t>4</a:t>
            </a:r>
          </a:p>
          <a:p>
            <a:r>
              <a:rPr lang="ru-RU" sz="1100" dirty="0">
                <a:latin typeface="Times New Roman" pitchFamily="18" charset="0"/>
              </a:rPr>
              <a:t>Строительство промышленных </a:t>
            </a:r>
          </a:p>
          <a:p>
            <a:r>
              <a:rPr lang="ru-RU" sz="1100" dirty="0" smtClean="0">
                <a:latin typeface="Times New Roman" pitchFamily="18" charset="0"/>
              </a:rPr>
              <a:t>предприятий </a:t>
            </a:r>
            <a:r>
              <a:rPr lang="ru-RU" sz="1100" dirty="0">
                <a:latin typeface="Times New Roman" pitchFamily="18" charset="0"/>
              </a:rPr>
              <a:t>и производств </a:t>
            </a:r>
            <a:r>
              <a:rPr lang="ru-RU" sz="1100" dirty="0" smtClean="0">
                <a:latin typeface="Times New Roman" pitchFamily="18" charset="0"/>
              </a:rPr>
              <a:t>с небольшой</a:t>
            </a:r>
          </a:p>
          <a:p>
            <a:r>
              <a:rPr lang="ru-RU" sz="1100" dirty="0" smtClean="0">
                <a:latin typeface="Times New Roman" pitchFamily="18" charset="0"/>
              </a:rPr>
              <a:t>вредностью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>
                <a:latin typeface="Times New Roman" pitchFamily="18" charset="0"/>
              </a:rPr>
              <a:t>Инициатор проекта - МКУ «</a:t>
            </a:r>
            <a:r>
              <a:rPr lang="ru-RU" sz="1100" dirty="0" smtClean="0">
                <a:latin typeface="Times New Roman" pitchFamily="18" charset="0"/>
              </a:rPr>
              <a:t>Управление</a:t>
            </a:r>
          </a:p>
          <a:p>
            <a:r>
              <a:rPr lang="ru-RU" sz="1100" dirty="0" smtClean="0">
                <a:latin typeface="Times New Roman" pitchFamily="18" charset="0"/>
              </a:rPr>
              <a:t>заказчика-застройщика, архитектуры и </a:t>
            </a:r>
          </a:p>
          <a:p>
            <a:r>
              <a:rPr lang="ru-RU" sz="1100" dirty="0" smtClean="0">
                <a:latin typeface="Times New Roman" pitchFamily="18" charset="0"/>
              </a:rPr>
              <a:t>градостроительства</a:t>
            </a:r>
            <a:r>
              <a:rPr lang="ru-RU" sz="1100" dirty="0">
                <a:latin typeface="Times New Roman" pitchFamily="18" charset="0"/>
              </a:rPr>
              <a:t>» м. р. </a:t>
            </a:r>
            <a:r>
              <a:rPr lang="ru-RU" sz="1100" dirty="0" smtClean="0">
                <a:latin typeface="Times New Roman" pitchFamily="18" charset="0"/>
              </a:rPr>
              <a:t>Сергиевский.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Площадка </a:t>
            </a:r>
            <a:r>
              <a:rPr lang="ru-RU" sz="1100" dirty="0">
                <a:latin typeface="Times New Roman" pitchFamily="18" charset="0"/>
              </a:rPr>
              <a:t>расположена в </a:t>
            </a:r>
            <a:r>
              <a:rPr lang="ru-RU" sz="1100" dirty="0" smtClean="0">
                <a:latin typeface="Times New Roman" pitchFamily="18" charset="0"/>
              </a:rPr>
              <a:t>юго-западной</a:t>
            </a:r>
          </a:p>
          <a:p>
            <a:r>
              <a:rPr lang="ru-RU" sz="1100" dirty="0" smtClean="0">
                <a:latin typeface="Times New Roman" pitchFamily="18" charset="0"/>
              </a:rPr>
              <a:t>части </a:t>
            </a:r>
            <a:r>
              <a:rPr lang="ru-RU" sz="1100" dirty="0">
                <a:latin typeface="Times New Roman" pitchFamily="18" charset="0"/>
              </a:rPr>
              <a:t>п. Сургут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>
                <a:latin typeface="Times New Roman" pitchFamily="18" charset="0"/>
              </a:rPr>
              <a:t>Координаты на </a:t>
            </a:r>
            <a:r>
              <a:rPr lang="ru-RU" sz="1100" dirty="0" smtClean="0">
                <a:latin typeface="Times New Roman" pitchFamily="18" charset="0"/>
              </a:rPr>
              <a:t>карте:</a:t>
            </a:r>
          </a:p>
          <a:p>
            <a:r>
              <a:rPr lang="ru-RU" sz="1100" dirty="0" smtClean="0">
                <a:latin typeface="Times New Roman" pitchFamily="18" charset="0"/>
              </a:rPr>
              <a:t>53°55'03"с.ш.51°10'54</a:t>
            </a:r>
            <a:r>
              <a:rPr lang="ru-RU" sz="1100" dirty="0">
                <a:latin typeface="Times New Roman" pitchFamily="18" charset="0"/>
              </a:rPr>
              <a:t>" в. д. </a:t>
            </a:r>
          </a:p>
          <a:p>
            <a:r>
              <a:rPr lang="ru-RU" sz="1100" dirty="0">
                <a:latin typeface="Times New Roman" pitchFamily="18" charset="0"/>
              </a:rPr>
              <a:t>Площадь – </a:t>
            </a:r>
            <a:r>
              <a:rPr lang="ru-RU" sz="1100" dirty="0" smtClean="0">
                <a:latin typeface="Times New Roman" pitchFamily="18" charset="0"/>
              </a:rPr>
              <a:t>1,0874 га.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Существующее положение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площадка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свободна от </a:t>
            </a:r>
            <a:r>
              <a:rPr lang="ru-RU" sz="1100" dirty="0" smtClean="0">
                <a:latin typeface="Times New Roman" pitchFamily="18" charset="0"/>
              </a:rPr>
              <a:t>строений</a:t>
            </a:r>
            <a:r>
              <a:rPr lang="ru-RU" sz="1100" dirty="0">
                <a:latin typeface="Times New Roman" pitchFamily="18" charset="0"/>
              </a:rPr>
              <a:t>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Инженерное обеспечение</a:t>
            </a:r>
            <a:r>
              <a:rPr lang="ru-RU" sz="1100" dirty="0">
                <a:latin typeface="Times New Roman" pitchFamily="18" charset="0"/>
              </a:rPr>
              <a:t>: имеется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наличие </a:t>
            </a:r>
            <a:r>
              <a:rPr lang="ru-RU" sz="1100" dirty="0">
                <a:latin typeface="Times New Roman" pitchFamily="18" charset="0"/>
              </a:rPr>
              <a:t>свободных </a:t>
            </a:r>
            <a:r>
              <a:rPr lang="ru-RU" sz="1100" dirty="0" smtClean="0">
                <a:latin typeface="Times New Roman" pitchFamily="18" charset="0"/>
              </a:rPr>
              <a:t>мощностей </a:t>
            </a:r>
            <a:r>
              <a:rPr lang="ru-RU" sz="1100" dirty="0">
                <a:latin typeface="Times New Roman" pitchFamily="18" charset="0"/>
              </a:rPr>
              <a:t>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инженерно-технического </a:t>
            </a:r>
            <a:r>
              <a:rPr lang="ru-RU" sz="1100" dirty="0">
                <a:latin typeface="Times New Roman" pitchFamily="18" charset="0"/>
              </a:rPr>
              <a:t>обеспечения </a:t>
            </a:r>
          </a:p>
          <a:p>
            <a:r>
              <a:rPr lang="ru-RU" sz="1100" dirty="0">
                <a:latin typeface="Times New Roman" pitchFamily="18" charset="0"/>
              </a:rPr>
              <a:t>водоснабжением, газоснабжением,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электроснабжением</a:t>
            </a:r>
            <a:r>
              <a:rPr lang="ru-RU" sz="1100" i="1" dirty="0">
                <a:latin typeface="Times New Roman" pitchFamily="18" charset="0"/>
              </a:rPr>
              <a:t>.</a:t>
            </a:r>
          </a:p>
          <a:p>
            <a:r>
              <a:rPr lang="ru-RU" sz="1100" i="1" dirty="0">
                <a:latin typeface="Times New Roman" pitchFamily="18" charset="0"/>
              </a:rPr>
              <a:t>Транспортное</a:t>
            </a:r>
            <a:r>
              <a:rPr lang="ru-RU" sz="1100" dirty="0">
                <a:latin typeface="Times New Roman" pitchFamily="18" charset="0"/>
              </a:rPr>
              <a:t> </a:t>
            </a:r>
            <a:r>
              <a:rPr lang="ru-RU" sz="1100" i="1" dirty="0">
                <a:latin typeface="Times New Roman" pitchFamily="18" charset="0"/>
              </a:rPr>
              <a:t>обеспечение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проходит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дорога областного </a:t>
            </a:r>
            <a:r>
              <a:rPr lang="ru-RU" sz="1100" dirty="0" smtClean="0">
                <a:latin typeface="Times New Roman" pitchFamily="18" charset="0"/>
              </a:rPr>
              <a:t>значения</a:t>
            </a:r>
            <a:r>
              <a:rPr lang="ru-RU" sz="1100" dirty="0">
                <a:latin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87" y="5074601"/>
            <a:ext cx="2332307" cy="1435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70" y="5049483"/>
            <a:ext cx="2376927" cy="1485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53" y="5042831"/>
            <a:ext cx="2349086" cy="1485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5" y="5074601"/>
            <a:ext cx="2391273" cy="14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3FCAAC6-1701-4F16-9BE1-BA1CAD5D87C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6A711832-E361-42E4-BDAA-D6026745A51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529F6E08-C2B9-4CE5-B425-9B9D7FAABBA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DA444802-1C4D-4817-B26A-0772FEAA52E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FD5DA158-8D7E-476C-B182-4748E3B0C6D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653C023-2D57-4EC5-96A0-0FBE5BF71A7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D39E4733-D345-4E1E-BC45-F19EFD701AC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1CF4D60-2C03-473E-8DD8-A2548DCE081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7CD8ECD0-F8FA-4FC1-96C3-5229E1FF919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055DD66E-7F79-4C06-8D06-1DB827203D5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3C831D-D612-4F08-871B-DD6BF19163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69EB22-5E0F-4E84-990C-E2D0D298222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52F9905E-781A-41FF-8579-43C745B403F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18DAEE46-2AEE-41B4-B7ED-8E3DE1247C3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9753484E-2A47-42CC-87AD-E89A204EBD1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6546880-359F-4874-B283-F407A5DE1C0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FE5493BD-0B2C-4E15-B4E3-EFAB248BDA29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184503" y="2202322"/>
            <a:ext cx="8020384" cy="385592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Промышленное целевое </a:t>
            </a:r>
            <a:r>
              <a:rPr lang="ru-RU" sz="1400" dirty="0" smtClean="0">
                <a:latin typeface="Times New Roman" pitchFamily="18" charset="0"/>
              </a:rPr>
              <a:t>назначение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Площадка расположена в п. Сургут, ул. Сквозная, </a:t>
            </a:r>
            <a:r>
              <a:rPr lang="ru-RU" sz="1400" dirty="0">
                <a:latin typeface="Times New Roman" pitchFamily="18" charset="0"/>
              </a:rPr>
              <a:t>д.35.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Координаты </a:t>
            </a:r>
            <a:r>
              <a:rPr lang="ru-RU" sz="1400" dirty="0">
                <a:latin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</a:rPr>
              <a:t>карте</a:t>
            </a:r>
            <a:r>
              <a:rPr lang="ru-RU" sz="1400" dirty="0">
                <a:latin typeface="Times New Roman" pitchFamily="18" charset="0"/>
              </a:rPr>
              <a:t>: Долгота: 51°11′45.77″E (</a:t>
            </a:r>
            <a:r>
              <a:rPr lang="ru-RU" sz="1400" dirty="0" smtClean="0">
                <a:latin typeface="Times New Roman" pitchFamily="18" charset="0"/>
              </a:rPr>
              <a:t>51.196047), Широта</a:t>
            </a:r>
            <a:r>
              <a:rPr lang="ru-RU" sz="1400" dirty="0">
                <a:latin typeface="Times New Roman" pitchFamily="18" charset="0"/>
              </a:rPr>
              <a:t>: 53°55′36.11″N (53.926697</a:t>
            </a:r>
            <a:r>
              <a:rPr lang="ru-RU" sz="1400" dirty="0" smtClean="0">
                <a:latin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</a:rPr>
              <a:t>Площадь – </a:t>
            </a:r>
            <a:r>
              <a:rPr lang="ru-RU" sz="1400" dirty="0" smtClean="0">
                <a:latin typeface="Times New Roman" pitchFamily="18" charset="0"/>
              </a:rPr>
              <a:t>8,4 га.</a:t>
            </a:r>
            <a:endParaRPr lang="ru-RU" sz="1400" i="1" dirty="0">
              <a:latin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</a:rPr>
              <a:t>Существующее положение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</a:rPr>
              <a:t>На площадке 3 </a:t>
            </a:r>
            <a:r>
              <a:rPr lang="ru-RU" sz="1400" dirty="0">
                <a:latin typeface="Times New Roman" pitchFamily="18" charset="0"/>
              </a:rPr>
              <a:t>здания общей площадью 7285 м2, в т.ч</a:t>
            </a:r>
            <a:r>
              <a:rPr lang="ru-RU" sz="14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1 </a:t>
            </a:r>
            <a:r>
              <a:rPr lang="ru-RU" sz="1400" dirty="0">
                <a:latin typeface="Times New Roman" pitchFamily="18" charset="0"/>
              </a:rPr>
              <a:t>склад (2-этажный)- 2598,5 </a:t>
            </a:r>
            <a:r>
              <a:rPr lang="ru-RU" sz="1400" dirty="0" smtClean="0">
                <a:latin typeface="Times New Roman" pitchFamily="18" charset="0"/>
              </a:rPr>
              <a:t>м2, 1 </a:t>
            </a:r>
            <a:r>
              <a:rPr lang="ru-RU" sz="1400" dirty="0">
                <a:latin typeface="Times New Roman" pitchFamily="18" charset="0"/>
              </a:rPr>
              <a:t>склад (1-этажный</a:t>
            </a:r>
            <a:r>
              <a:rPr lang="ru-RU" sz="1400" dirty="0" smtClean="0">
                <a:latin typeface="Times New Roman" pitchFamily="18" charset="0"/>
              </a:rPr>
              <a:t>)- 600 </a:t>
            </a:r>
            <a:r>
              <a:rPr lang="ru-RU" sz="1400" dirty="0">
                <a:latin typeface="Times New Roman" pitchFamily="18" charset="0"/>
              </a:rPr>
              <a:t>м2</a:t>
            </a:r>
            <a:r>
              <a:rPr lang="ru-RU" sz="1400" dirty="0" smtClean="0">
                <a:latin typeface="Times New Roman" pitchFamily="18" charset="0"/>
              </a:rPr>
              <a:t>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Инженерное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Водоснабжение, электроснабжение, выгребная яма,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</a:t>
            </a:r>
            <a:r>
              <a:rPr lang="ru-RU" sz="1400" dirty="0" smtClean="0">
                <a:latin typeface="Times New Roman" pitchFamily="18" charset="0"/>
              </a:rPr>
              <a:t>к </a:t>
            </a:r>
            <a:r>
              <a:rPr lang="ru-RU" sz="1400" dirty="0">
                <a:latin typeface="Times New Roman" pitchFamily="18" charset="0"/>
              </a:rPr>
              <a:t>канализации;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к централизованному </a:t>
            </a:r>
            <a:r>
              <a:rPr lang="ru-RU" sz="1400" dirty="0" smtClean="0">
                <a:latin typeface="Times New Roman" pitchFamily="18" charset="0"/>
              </a:rPr>
              <a:t>отоплению.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Транспортное</a:t>
            </a:r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Имеется наличие а/м подъездных путей с твердым покрытием к площадке.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Расстояние </a:t>
            </a:r>
            <a:r>
              <a:rPr lang="ru-RU" sz="1400" dirty="0">
                <a:latin typeface="Times New Roman" pitchFamily="18" charset="0"/>
              </a:rPr>
              <a:t>до федеральных трасс - 7 км.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7186" y="1731460"/>
            <a:ext cx="402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комплекс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2527" y="2858530"/>
            <a:ext cx="3817473" cy="27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D03DB977-4A57-466A-AAB1-A5C85CD5E36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CB18EB5A-01D3-4894-A2D4-55080EC6DD9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6CA7D9EA-C110-447A-BD62-487B9AAE4F3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F623321-FB88-4590-A4A6-73DF529196D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85AB8DBD-C24B-4861-BD71-6A78FF8E28B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AFA3C4FB-BE00-4429-812F-9861289BD22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55A8F3BC-9F80-4617-9B01-E9209F0E00E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F7D40F1A-5767-493D-BD83-62B4B5CD0D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8901813E-E273-4E22-AC4D-F9A8BE973C0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FED3753-32D1-48AC-AABE-BA820A257F0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4E75FAC-5354-4F82-AF1B-C81158F83DC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91BD28DB-C7C6-4AB3-8CFA-87CA702A8CA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77A09CE3-7B98-40AC-94D5-7D78B254A2B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35046B6-8F0F-4DB8-B165-08BFA5AE8B2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5A36C93-0ECC-4A0A-AAC9-C6259A28C56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721F3798-AE13-4382-A960-AD2542CA19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735C9768-E200-4C8B-A812-60D48B5693C1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976" y="1638794"/>
            <a:ext cx="116532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06446" y="1253704"/>
            <a:ext cx="7339913" cy="6073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инвестировать в Сергиевский район: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9075279" y="230597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Благоприятный инвестиционный климат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88764" y="2305970"/>
            <a:ext cx="2561558" cy="12558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Развитая транспортная инфраструктура, автодорога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федерального значения «Москва- Уфа - Челябинск» (М-5) протяженностью 60,7 км.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53731" y="417701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перспективных площадок для реализации инвестиционных проектов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9075279" y="417701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Высокое состояние инженерной инфраструктуры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/>
          <a:srcRect b="4075"/>
          <a:stretch/>
        </p:blipFill>
        <p:spPr>
          <a:xfrm>
            <a:off x="4224972" y="4177010"/>
            <a:ext cx="2940343" cy="2046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8"/>
          <a:srcRect b="4142"/>
          <a:stretch/>
        </p:blipFill>
        <p:spPr>
          <a:xfrm>
            <a:off x="3351708" y="2305970"/>
            <a:ext cx="2324694" cy="1671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29182" y="2305970"/>
            <a:ext cx="2672267" cy="16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2FC112B2-D02D-45CA-8483-3E29AC1A326D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0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C04546D-2E4A-4386-828E-B0330EA4DCC2}"/>
              </a:ext>
            </a:extLst>
          </p:cNvPr>
          <p:cNvSpPr txBox="1"/>
          <p:nvPr/>
        </p:nvSpPr>
        <p:spPr>
          <a:xfrm>
            <a:off x="318977" y="1343128"/>
            <a:ext cx="1142852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стратегическим целям инвестиционного развития муниципального района Сергиевский относятся: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 экономической роли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 муниципального образования. 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р. Сергиевский к 2026 году  популярным бальнеологическим курортом, который способен принимать в круглогодичном режиме не менее 0,5 тыс. туристов в год, предоставляя условия для максимально разностороннего активного отдыха с лечебно-оздоровительными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возможностями. Увеличение туристов культурно-познавательного туризма 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познавательными целями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знакомит туриста с историко-культурными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ценностями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традициями и обычаями, в том числе посредством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экскурсионной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проведения событийных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лечебно-оздоровительного туризма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туризм с целью оздоровления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укрепления здоровья.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к 2026 году на территории муниципального района Сергиевский высокотехнологичного кластера мясной промышленности, продукция которого должна занимать не менее 10% соответствующего рынка муниципального района Сергиевский. При этом не менее 5% объема будет экспортироваться в другие муниципальные районы Самарской области.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проекта изготовления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локализовать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производственный цикл внутри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за счет организации собственного заготовительного производства.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Инвестиционно-эффективное направление обеспечит изготовление поддонов к 2026 г.  и составит более 1000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месяц, ожидается создание новых рабочих 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задачей развития муниципального образования являются конкретные и измеримые шаги, с помощью которых  будут выполнены поставленные стратегические цели. Каждая задача поддерживается набором определенных мер (мероприятий, проектов) по их достижению.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CAE48EA4-BA27-437D-B895-0F3ED4C85F7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E423F856-83A6-464D-BA90-21F71D4DE23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BEBAB262-1055-4CF9-81E1-BB6E36F7909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2E4CE38C-08B3-47E2-9D76-337722C6D0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A84ED58-73B0-4B4B-93E9-CDB23017246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A0770EC-9104-4668-91A7-DA372A050D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F9F6673-5738-4963-9B00-FB2E7EBF283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0761E051-87D6-4F0E-8798-548A8541309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E7084D1B-8A33-46E6-B9B9-5ECF3CE660B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D43633E6-0906-42C2-8590-ED5BE2E2F26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2B628345-A23C-457D-9DA6-D0538806473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1B1BB6D5-2FDE-4944-9F09-7BAA0C0237C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E058B86F-A5D1-4FCD-8910-4ABA4751E6A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7A9A888-9EC6-44D4-B100-997BA95EC022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384F50F6-137D-4CB8-81AC-838104CC406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FE785F7-0C9A-4660-A656-78713C4332D1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4B7E0104-FA77-4F44-A658-663C66C8260A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952AA40-A42D-4423-BD2E-A26F905518D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9D252118-5DF0-4A7D-9661-A9E98248E68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00B510AD-A15B-4AF5-B459-6D56F9D548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B1C0B20B-F45E-4C04-B127-623D4857E7E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06F074EB-82A1-4F5E-85B4-71982C3C55B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E2FC16EB-37C1-44A9-A782-389A681180A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5DC759E-2FA9-4312-BAFD-A7D244DFE26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93B9D8D4-294E-4835-989F-FBA3EA3D18A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A1106E08-B61C-49DC-BBF8-46F4DB602D1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7A95D4E6-25F9-4B80-9957-0136C21BFF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FF4380B4-9549-48C5-8C3C-505AB99B0FD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7FE2A41B-E7B9-48D5-B0ED-FCE2E756F7C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08397339-5D6E-4418-B99B-DE6E0F1BDEA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A68A827-A7DA-4362-8AD6-C91AC5F6A62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EF8A4821-C5F4-4722-A6DF-957C6093459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DD50DC3-2E2D-4375-A6D7-D5008C5910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564B6DD0-FDD6-471A-8067-576C1D1476C7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2468" r="2072" b="2917"/>
          <a:stretch/>
        </p:blipFill>
        <p:spPr>
          <a:xfrm>
            <a:off x="1696995" y="1228429"/>
            <a:ext cx="8204886" cy="52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95B227AF-9D5D-4BB9-90A8-D5DE3710BC0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1675" y="1304365"/>
            <a:ext cx="2128955" cy="3697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разведение племенного хозяйства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строительство фермы на 3000 голов,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крс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герефорд - Стратегия реализации проекта основана на внедрении наиболее современных и эффективных технологий в производство мяса КРС мясных пород и племенное производство КРС мясных пород</a:t>
            </a:r>
            <a:r>
              <a:rPr lang="ru-RU" sz="1300" dirty="0"/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2" y="5117868"/>
            <a:ext cx="2123218" cy="141520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495691" y="1307039"/>
            <a:ext cx="2265354" cy="36952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производства поддонов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находится 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разработке Реализация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позволит локализовать весь цикла производства поддонов внутри предприятия за счет организации собственного заготовительного производства,  в дальнейшем ожидается создание новых рабочих мест, Завод по производству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палетной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гранулированного угля.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5183" y="1305417"/>
            <a:ext cx="7208885" cy="36548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туристической инфраструктуры района: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ОЗЕРО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Необычайной красоты уникальный для России знаменитый глубиной и прозрачностью водоем. Площадь его водного изумрудно-голубого зеркала 300 кв. м, дно и склоны покрывают луга харовых водорослей. Расположено около села Ст.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25 км от Сергиевска  и около 130 км от Самары (координаты: 53.912213, 51.487641).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СЕРГИЕВСКИЕ МИНЕРАЛЬНЫЕ ВОДЫ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ФМБА РОССИИ, СЕРНОЕ ОЗЕРО-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Основан еще в 19 веке и сегодня является Многопрофильным современным центром с высококлассными специалистами, имея уникальный ресурс  - природная сероводородная вода и сульфидно-иловая грязь. 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ЭТНОМУЗЕЙ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«ЯШКИН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ДОМ»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-Интерактивная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в селе Старое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(53.898846, 51.461150) открыта в 2023 году. Полностью воссозданный деревенский чувашский двор.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ИСТОРИИ «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ЭНКО́ЛПИОН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Ежегодный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реконструкции войны и быта Руси  15 века, а также взаимодействовавших с ней тогда регионов: ремесла, ярмарка, военные маневры, музыка.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ПОДВОРЬЕ»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на Хуторе Вольница открыт объект этнографического туризма — «Казачье подворье» или «Казачий курень».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21" y="5132874"/>
            <a:ext cx="2069424" cy="1400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83" y="5151067"/>
            <a:ext cx="1508708" cy="13409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604" y="5139985"/>
            <a:ext cx="1537188" cy="1328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64" y="5127872"/>
            <a:ext cx="1895091" cy="13171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27" y="5117868"/>
            <a:ext cx="1650874" cy="13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69313" y="6548780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4BF54AD4-D0C4-45E9-B9B7-E39C4C8CD3A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BBB4B807-0CCD-4D93-84FA-FCF9C153EB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4284EF95-C9ED-4733-A038-A700EC6DD6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E1C285EA-2291-4160-B5D5-C695438D1FF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979BF305-6E54-4B3F-85F9-0A182279441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76086785-5C11-4211-B98C-4DF63FF9AEA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FF9D0E4-2D67-48A6-BDF7-6408E1F4BB6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32C9C685-3A62-4471-97C4-CF8EFED5B96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94242B4B-D012-462C-8AF1-B24FDE4F576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486A2108-071A-4D06-8A2D-34DBD1180E8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EB5874-615C-4AA1-9AD7-ABD6D2086B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E2D66D-3DA7-419E-BA02-D8DF4B55217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946B9D23-3802-4F2E-BDD5-D54B5281E60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551BAE26-B13E-4EE6-B1F1-E990402E135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709FE186-1924-4FF3-A78E-43ABAE20BFB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AB956BE-407A-48CF-B68C-7F1FFB93E6C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AE11DD84-B1C9-4ED6-8AB4-23F9CCA5EBE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376" y="1254836"/>
            <a:ext cx="5469927" cy="3959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планируемым мероприятиям по развитию транспортной и инженерной инфраструктуры муниципального района Сергиевский </a:t>
            </a:r>
            <a:r>
              <a:rPr lang="ru-RU" sz="11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отнести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инженерных  сетей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Серноводск,  строительство котельной 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Калиновый Ключ,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Строительство водозабора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Спасское, п. Ровный, с. ст. Дмитриевка, с. Воротнее,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Липовка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п. Сургут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и водоснабжения 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Суходол, с. Павловка,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канализационных очистных сооружений п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Светлодольск, реконструкция канализационной насосной станции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Сургут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с. Черновка, СП Антоновка, СП Воротнее, СП К-Аделяково, СП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автомобильных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по улицам: 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Темашевых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Районная,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В.Терешковой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Н.Краснова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Революционная, Ленина, Кооперативная, Ново-Набережная,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В.Комарова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Речная, Советская, Карла Маркса, Садовая, Фрунзе, Островского,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Н.Крупской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Петра Ганюшина,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М.Горького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селе Сергиевск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Строительство сетей газоснабжения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электроснабжения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освещения в с. Сергиевск;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07848" y="1257997"/>
            <a:ext cx="6345246" cy="3956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мероприятиям социальной и прочей инфраструктуры можно отнести: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с залом-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трансформером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горнолыжной трассы с подъемником;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лыжно-биатлонного комплекса;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 Реконструкция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Олимп в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крытого катка с искусственным льдом (на 250 зрительных мест);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музейного комплекса ""Серная жемчужина«;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 культуры;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гостиничного комплекса с восстановительным центром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аквапарка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10. Капитальный ремонт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Б. Чесноковский СДК и поселенческая библиотека, Кандабулакский СДК и поселенческая  библиотека;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СДК и библиотека;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культурно-образовательного центра в п. Суходол «Звезда»;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зала в с. Сергиевск;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13. Реконструкция Сергиевского историко-краеведческого музея;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14.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Стротельство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Б-Чесноковка,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Кармало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-Аделяково;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" y="5262115"/>
            <a:ext cx="1873318" cy="1248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53" y="5255049"/>
            <a:ext cx="1863098" cy="12420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69" y="5259922"/>
            <a:ext cx="1875439" cy="1250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83" y="5255049"/>
            <a:ext cx="1591155" cy="124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12" y="5262114"/>
            <a:ext cx="1910132" cy="12202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2"/>
          <a:srcRect l="2557" r="3145"/>
          <a:stretch/>
        </p:blipFill>
        <p:spPr>
          <a:xfrm>
            <a:off x="9921505" y="5256111"/>
            <a:ext cx="2010032" cy="12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DE35930-77B0-4E8C-BFE0-2B0EB83171D0}"/>
              </a:ext>
            </a:extLst>
          </p:cNvPr>
          <p:cNvSpPr txBox="1"/>
          <p:nvPr/>
        </p:nvSpPr>
        <p:spPr>
          <a:xfrm>
            <a:off x="224796" y="1214338"/>
            <a:ext cx="81216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муниципального образования 2749,3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 км.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граничит на севере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Челно-Вершинским и Шенталинским районами, с Похвистневским и Исаклинским  на  востоке, с Кинель-Черкасским на юге, с юго-запада и запада- с Красноярским, Елховским и  Кошкинским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районами.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/>
              <a:t>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   Климат: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района континентальный,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резкими температурными контрастами,  короткими переходными сезонами, холодной зимой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жарким летом, дефицитом влаги, богатым солнечным освещением и большой вероятностью весенних и осенних заморозков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    Типы и подтипы почв (черноземные и другие): 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достаточного увлажнения (под пологом леса и вблизи него) сформировались черноземы оподзоленные или темно серые и серые почвы. Встречаются вкрапленные солончаковые образования. Почвы района богаты калием, бедны фосфором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B11CAB01-4582-424E-9F38-7A47960980BE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:a16="http://schemas.microsoft.com/office/drawing/2014/main" xmlns="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xmlns="" id="{1ABC88BF-7FFF-7CEC-ED4F-8D01A96F42C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:a16="http://schemas.microsoft.com/office/drawing/2014/main" xmlns="" id="{D72BEB1E-0FF4-B3CE-12D6-B5F405F0FBB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xmlns="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xmlns="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xmlns="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:a16="http://schemas.microsoft.com/office/drawing/2014/main" xmlns="" id="{2AAA3D3D-AB6B-039D-593C-CE836BD00F9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xmlns="" id="{8592841A-EC18-7464-4393-738EFE00FC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xmlns="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xmlns="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xmlns="" id="{10C9F72C-2653-BDEF-8D7A-96BE1AC1DF2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:a16="http://schemas.microsoft.com/office/drawing/2014/main" xmlns="" id="{A84094D4-2490-FE38-745B-A941A2F3CAC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xmlns="" id="{D28EB228-BB9F-6664-4FE3-4AFA63D576C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xmlns="" id="{292183E0-FFB6-F24F-B91B-74EFA0F9ADA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xmlns="" id="{030461B9-C591-AAAE-BC83-4EE747135E5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xmlns="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xmlns="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xmlns="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xmlns="" id="{D8CDA463-0AD9-0F43-FEAA-F9261DAF5EB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xmlns="" id="{EABFBE0D-E4C7-1408-20A8-ED3B9F02DB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:a16="http://schemas.microsoft.com/office/drawing/2014/main" xmlns="" id="{1B9BE5FD-4B6D-A48E-F529-3801F7F4B77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:a16="http://schemas.microsoft.com/office/drawing/2014/main" xmlns="" id="{90878C5D-452D-B7DB-0449-466D24F2600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:a16="http://schemas.microsoft.com/office/drawing/2014/main" xmlns="" id="{F44FA83C-F31A-7E12-F0C1-2E4933325B5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:a16="http://schemas.microsoft.com/office/drawing/2014/main" xmlns="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:a16="http://schemas.microsoft.com/office/drawing/2014/main" xmlns="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:a16="http://schemas.microsoft.com/office/drawing/2014/main" xmlns="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:a16="http://schemas.microsoft.com/office/drawing/2014/main" xmlns="" id="{4AE7C3F8-7488-1AB2-AC8E-F249C8974F3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:a16="http://schemas.microsoft.com/office/drawing/2014/main" xmlns="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xmlns="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2BFDAEB4-E2EC-4884-80C6-EDBD9EA120FA}"/>
                </a:ext>
              </a:extLst>
            </p:cNvPr>
            <p:cNvSpPr txBox="1"/>
            <p:nvPr/>
          </p:nvSpPr>
          <p:spPr>
            <a:xfrm>
              <a:off x="10988595" y="462481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70265" y="3855309"/>
            <a:ext cx="1153864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Водные 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Гидрографическая сеть района представлена рекой Сок притоком первого порядка реки Волга.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– приток первого порядка реки Сок, расположенный в ее среднем течении на 182 км от устья.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малым рекам относятся: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Шунгут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река Орлянка.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имеются 125 родников на территории каждого поселения и 27 гидротехнических сооружений,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наиболее крупные: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Кондурчинское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водохранилище на землях сельского поселения Кутузовский,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водохранилище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села  Верхняя Орлянка на землях сельского поселения Верхняя Орлянка, пруд на овраге «Богатырь» у села Калиновый Ключ на землях сельского поселения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Орлянка, пруд на овраге Крутой Дол у села Антоновка на землях сельского поселения Антоновка. 	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  Лесные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лесных земель в районе – 33017 га, в т.ч. покрытые лесом  – 31229 га. Большую часть территории лесов района (до 95%) покрывают лиственные леса с преобладанием мягко лиственных. Леса и кустарники представлены, в основном, следующими  породами: дуб, клен платановидный, липа,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береза, осина,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вяз, различные виды ив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кустарников произрастают ольха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клейкая.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подлеске в лесах встречаются лещина, шиповник, рябина. Для степных склонов характерны кустарники: спирея городчатая,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кустарниковая, терн. Преобладают сбитые типчаковые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полынковые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луговые степи. Основные виды лесопользования на территории Сергиевского района – заготовка древесины, пищевых лесных ресурсов (дикорастущие плоды, ягоды, орехи, грибы) и сенокошение местным населением.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sz="1050" i="1" dirty="0" smtClean="0"/>
          </a:p>
          <a:p>
            <a:pPr algn="just"/>
            <a:endParaRPr lang="ru-RU" sz="105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2111" r="912" b="1570"/>
          <a:stretch/>
        </p:blipFill>
        <p:spPr>
          <a:xfrm>
            <a:off x="8279026" y="1307039"/>
            <a:ext cx="3847071" cy="32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8B88D1D-7898-4DE5-8AC0-98AC444D8D11}"/>
              </a:ext>
            </a:extLst>
          </p:cNvPr>
          <p:cNvSpPr txBox="1"/>
          <p:nvPr/>
        </p:nvSpPr>
        <p:spPr>
          <a:xfrm>
            <a:off x="318977" y="1702653"/>
            <a:ext cx="113458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/>
              <a:t> </a:t>
            </a:r>
            <a:r>
              <a:rPr lang="ru-RU" i="1" dirty="0" smtClean="0"/>
              <a:t>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реализации 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обеспечено улучшение внешнего облика села,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культурного наследия и культурно-исторического фонда Сергиевского района, приведет к сохранению исторической уникальности, повышению патриотического и духовно-нравственного воспитания подрастающего поколения и дальнейшей культурно-туристической привлекательности.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Развитию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профессиональными художественными сообществами и поддержке самодеятельных и начинающих художников и мастеров декоративно-прикладного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 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ожидается создание новых рабочих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туристических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не менее чем на 15%.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доходной части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5E5B2141-6AA7-43EB-9320-2EB648F0B05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30BF88DA-A3F1-4117-8714-0709764E68E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1F075B1-4CC7-4B16-909F-FD43E7870C7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D6D8941E-671C-4BB5-9C7E-1BD47FB3653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D2E1B8E0-9F21-4B5E-8DCD-07514C8E27E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2F0A9C46-CD39-4D8E-9D55-7E7EE50C4F7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CEADAD12-0CA6-473D-A4E8-BCB8622BE1D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D29A8EE0-4DBE-48F9-BBAD-8C6DDCE2959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D9572E5F-FB56-42CE-A4E1-4A127A7127E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AE890C-0C66-4507-B64B-831DF4E2158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01AB980-C249-4960-A8C4-990088CB22E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18834AC-09D1-4100-8898-D0B5AA34E2E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07797B3E-DDCE-478C-BC39-74344EAEF38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F68873F7-3D4E-454F-887D-9950350EDEF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7C541704-FE23-46EF-9801-A9BDADACB6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7271F9B-F824-4196-81C0-EA4E07CC2E2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DEC23A4B-CF59-4CA0-9A89-366384F2B146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4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F6E7C2F2-77BD-4940-919E-6C6E6CD41EA6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6900"/>
              </p:ext>
            </p:extLst>
          </p:nvPr>
        </p:nvGraphicFramePr>
        <p:xfrm>
          <a:off x="65903" y="1507524"/>
          <a:ext cx="12046885" cy="4877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9788"/>
                <a:gridCol w="2355501"/>
                <a:gridCol w="2766049"/>
                <a:gridCol w="752171"/>
                <a:gridCol w="740040"/>
                <a:gridCol w="1043336"/>
              </a:tblGrid>
              <a:tr h="6425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 индикатор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b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этап реализации 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1687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Целевое направление: создание благоприятных условий для ведения инвестиционной 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предпринимательской деятельности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 территории, совершенствование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муниципального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tooltip="Муниципальное управление"/>
                        </a:rPr>
                        <a:t> 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управления</a:t>
                      </a:r>
                      <a:r>
                        <a:rPr lang="ru-RU" sz="105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сферах, затрагивающих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предпринимательскую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инвестиционную деятельность.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6425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Обеспечение работы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комиссии по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инвестиционного климата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районе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заседаний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Совета по инвестициям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взаимодействия органов местного самоуправления,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бизнес-сообщества, участвующих в инвестиционных процессах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Ведение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актуальной информации о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 Мониторинг реализации инвестиционных проектов, реализуемых на территории муниципального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исполнения инвестиционных проектов, реализуемых на территории муниципального района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Актуализация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реестра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реализации инвестиционных проектов, реализуемых на территории муниципального района Сергиевский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мониторинга и актуализация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958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 Мониторинг реализации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 мероприятий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реализации мероприятий «дорожной карты»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за своевременным исполнением реализации плана мероприятий 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65475" y="1310488"/>
            <a:ext cx="816601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План мероприятий по реализации Инвестиционной стратегии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муниципального района Сергиевский до 2026 года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18067"/>
              </p:ext>
            </p:extLst>
          </p:nvPr>
        </p:nvGraphicFramePr>
        <p:xfrm>
          <a:off x="140042" y="1276866"/>
          <a:ext cx="11972744" cy="5082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127"/>
                <a:gridCol w="2739257"/>
                <a:gridCol w="3251381"/>
                <a:gridCol w="783792"/>
                <a:gridCol w="616620"/>
                <a:gridCol w="1243567"/>
              </a:tblGrid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1.4.1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Плана создания инвестиционных объектов с учетом дальнейшего определения необходимой транспортной, энергетической, социальной, инженерной, коммунальной и телекоммуникационной инфраструктуры муниципального района Сергиевский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Плана создания инвестиционных объектов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инвестиционных площадок на территории муниципального района Сергиевский транспортной, энергетической, социальной, инженерной, коммунальной и телекоммуникационной инфраструктурой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Формирование перечня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свободных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 участков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 наличии свободных земельных участков 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потенциальных инвесторов на территорию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1.5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Ежегодная актуализация плана мероприятий по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Актуализированный план мероприятий по реализации Инвестиционной стратегии муниципального района Сергиевский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целевых индикаторов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 мере необходимости)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1.6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нормативных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правовых актов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определяющих порядок проведения процедур оценки регулирующего воздействия принятых и принимаемых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нормативных правовых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Принятие нормативных правовых актов, регламентирующих порядок проведения оценки регулирующего воздействия проектов правовых актов и порядок проведения экспертизы действующих муниципальных правовых актов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необходимой правовой базы, регламентирующей 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3570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1.7.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возможности учета мнений различных сторон и установления баланса интересов на стадии подготовки проекта нормативного правового акта, позволяющее исключить излишние административные барьеры, исключение из действующих правовых актов положений, необоснованно затрудняющих осуществление предпринимательской и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1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656719"/>
              </p:ext>
            </p:extLst>
          </p:nvPr>
        </p:nvGraphicFramePr>
        <p:xfrm>
          <a:off x="98856" y="1351005"/>
          <a:ext cx="11955213" cy="3635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7385"/>
                <a:gridCol w="1899378"/>
                <a:gridCol w="3140552"/>
                <a:gridCol w="773192"/>
                <a:gridCol w="503188"/>
                <a:gridCol w="2051518"/>
              </a:tblGrid>
              <a:tr h="5737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Целевое направление: повышение инвестиционной привлекательности города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7767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Формирование благоприятного инвестиционного климата в рамках следующих направлений: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Инвестиционного паспорта муниципального района Сергиевский и его интерактивной версии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об инвестиционном потенциале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583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2.1.1. Формирование Инвестиционного паспорта муниципального района Сергиевский и его ежегодная актуализация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 до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90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Целевое направление: развитие малого 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 предпринимательства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1310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 Предоставление различных форм финансовой, адресной информационной и консультационной поддержки субъектам малого и среднего предпринимательства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финансовой грамотности предпринимателей и граждан, желающих заниматься предпринимательской деятельностью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информированности субъектов малого и среднего предпринимательства по вопросам ведения предпринимательской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«Центр поддержки субъектов малого и среднего предпринимательства «Сергиевский»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1675" y="5954995"/>
            <a:ext cx="819166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* участие в реализации данных мероприятий осуществляется по согласованию с соответствующими организациями и учреждениями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35574"/>
            <a:ext cx="5265502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4369768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5147403" y="427197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40507D0-0853-4DA8-F552-148578F8B3C8}"/>
              </a:ext>
            </a:extLst>
          </p:cNvPr>
          <p:cNvGrpSpPr/>
          <p:nvPr/>
        </p:nvGrpSpPr>
        <p:grpSpPr>
          <a:xfrm>
            <a:off x="6472223" y="4491498"/>
            <a:ext cx="1737605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:a16="http://schemas.microsoft.com/office/drawing/2014/main" xmlns="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:a16="http://schemas.microsoft.com/office/drawing/2014/main" xmlns="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:a16="http://schemas.microsoft.com/office/drawing/2014/main" xmlns="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:a16="http://schemas.microsoft.com/office/drawing/2014/main" xmlns="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:a16="http://schemas.microsoft.com/office/drawing/2014/main" xmlns="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:a16="http://schemas.microsoft.com/office/drawing/2014/main" xmlns="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:a16="http://schemas.microsoft.com/office/drawing/2014/main" xmlns="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:a16="http://schemas.microsoft.com/office/drawing/2014/main" xmlns="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:a16="http://schemas.microsoft.com/office/drawing/2014/main" xmlns="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xmlns="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xmlns="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:a16="http://schemas.microsoft.com/office/drawing/2014/main" xmlns="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:a16="http://schemas.microsoft.com/office/drawing/2014/main" xmlns="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:a16="http://schemas.microsoft.com/office/drawing/2014/main" xmlns="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:a16="http://schemas.microsoft.com/office/drawing/2014/main" xmlns="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:a16="http://schemas.microsoft.com/office/drawing/2014/main" xmlns="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:a16="http://schemas.microsoft.com/office/drawing/2014/main" xmlns="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C8CB9E-EBAE-7CCC-4A57-CBCEB014E4AA}"/>
              </a:ext>
            </a:extLst>
          </p:cNvPr>
          <p:cNvSpPr txBox="1"/>
          <p:nvPr/>
        </p:nvSpPr>
        <p:spPr>
          <a:xfrm>
            <a:off x="8355140" y="4411553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70307F6-5D5E-5796-6929-7A6350962CFB}"/>
              </a:ext>
            </a:extLst>
          </p:cNvPr>
          <p:cNvSpPr txBox="1"/>
          <p:nvPr/>
        </p:nvSpPr>
        <p:spPr>
          <a:xfrm>
            <a:off x="2554026" y="4417063"/>
            <a:ext cx="352742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C3E6C08-6A61-524D-B2C7-376AAAF57D5B}"/>
              </a:ext>
            </a:extLst>
          </p:cNvPr>
          <p:cNvSpPr txBox="1"/>
          <p:nvPr/>
        </p:nvSpPr>
        <p:spPr>
          <a:xfrm>
            <a:off x="2560921" y="1599455"/>
            <a:ext cx="394966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ОМС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Анатолий Иванович Екамасов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Номер телефона: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84655) 2-18-05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Факс:(84655) 2-11-72</a:t>
            </a:r>
            <a:endParaRPr lang="ru-RU" sz="1400" dirty="0">
              <a:ea typeface="Calibri"/>
              <a:cs typeface="Times New Roman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 </a:t>
            </a:r>
            <a:r>
              <a:rPr lang="en-US" sz="1600" u="sng" dirty="0">
                <a:hlinkClick r:id="rId16"/>
              </a:rPr>
              <a:t>www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 err="1">
                <a:hlinkClick r:id="rId16"/>
              </a:rPr>
              <a:t>sergievsk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>
                <a:hlinkClick r:id="rId16"/>
              </a:rPr>
              <a:t>ru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:a16="http://schemas.microsoft.com/office/drawing/2014/main" xmlns="" id="{63EB6339-BF02-4B0F-89DB-BCD536F6D14C}"/>
              </a:ext>
            </a:extLst>
          </p:cNvPr>
          <p:cNvSpPr txBox="1"/>
          <p:nvPr/>
        </p:nvSpPr>
        <p:spPr>
          <a:xfrm>
            <a:off x="9143293" y="490967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857C717E-7602-4F20-83C2-90D766E530F2}"/>
              </a:ext>
            </a:extLst>
          </p:cNvPr>
          <p:cNvSpPr/>
          <p:nvPr/>
        </p:nvSpPr>
        <p:spPr>
          <a:xfrm>
            <a:off x="469932" y="1370187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749" y="289641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 descr="D:\П А С П О Р Т А\Инвестиционный паспорт 2020-2021\Ekamasov 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2" y="1382598"/>
            <a:ext cx="1954092" cy="24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qrcoder.ru/code/?http%3A%2F%2Fwww.sergievsk.ru%2Fekonomika%2Foffers&amp;4&amp;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2" y="4261894"/>
            <a:ext cx="2194452" cy="2194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B150C80-1A2C-4834-A97D-6086F25256E1}"/>
              </a:ext>
            </a:extLst>
          </p:cNvPr>
          <p:cNvSpPr txBox="1"/>
          <p:nvPr/>
        </p:nvSpPr>
        <p:spPr>
          <a:xfrm>
            <a:off x="154380" y="1237471"/>
            <a:ext cx="119550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Полезные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ископаемые: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 минеральными ресурсами. В недрах района имеется нефть и газ, что является одним из важных факторов развития его экономики.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 природных строительных материалов: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камня,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доломитов, гипса, гравия, мела, песка,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глины. Гидроминеральные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 района: лечебная серная грязь, серные воды,  которые используются в лечебных целях санаторием «Сергиевские минеральные воды». Ряд минеральных водоемов за их уникальность выделены как памятники природы. Наибольший научный и практический интерес представляют озера Серное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(национальные парки, памятники природы, заповедники, заказники, санатории, зоны отдыха):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Сергиевского района находится 10 памятников природы (особо охраняемые природные территории) регионального значения. 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карстовую воронку, заполненную водой, поступающей из мощных глубинных сероводородных источников. Наличие сернистых соединений обуславливает интенсивную изумрудно-голубую окраску воды. Глубина озера достигает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метров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Высокая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останец. Сложена она  известняковыми мергелями и красными глинами. На юго-западном склоне ее встречаются раковины морских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брахипоид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живших в здешних морях более 160 млн. лет назад. Высота горы около 100 метров.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–геологический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памятник. Расположена на склоне с многочисленными карстовыми воронками. Главный вход имеет протяженность 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на глубине примерно 70 метров находится «подвальный» этаж пещеры. Примерно  на этой глубине нефтяниками отмечаются обширные карстовые пустоты.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шихан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 с 1988 г.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расположены формации каменистой, настоящей луговой, кустарниковой степи с фрагментами широколиственных лесов.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произрастают сибирские, европейские, восточно-европейские, эндемичные и реликтовые виды  растений.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озеро – это остаток пруда, вырытого по указанию Петра 1 в 1703 году для добывания серы. Сульфатно-кальциевые соли  и сероводород делают воду целебной. Наличие сероводорода объясняется содержанием в воде (цвет бирюзовый) диатомовых и сине-зеленых водорослей, пурпурных и зеленых бактерий, которые образуют на дне темно-зеленую пленку. Отмирая и смешиваясь с минеральными веществами элементы микрофлоры образуют ценнейшую лечебную грязь.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Студеный ключ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небольшой пруд, питающийся двумя мощными источниками, выбивающимися из толщи пермских известняков. Вода в них пресная, холодная. В зимнее время пруд замерзает только у берегов. Глубина около 1,5 метров. В настоящее время Студеный ключ питает водой пруды, расположенные неподалеку рыбопитомника, где выращивается форель, живущая исключительно в чистой пресной воде.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Серебристые тополя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 серебристого тополя в пойме реки Сок, произведенные в 1925 году.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степь на ручье Казачка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берег р. Казачки, против бывшего поселка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Губинки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15 км от 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Сергиевск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Представлен известковым бугром, заросшим редкостными травами-реликтами, такими как василек Маршала,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бурачек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Ленский, хвойник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двухколосовый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кожечник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краснокорень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чабрец и другие.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комплексный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Живописная балка, заросшая осокой и ивой. В балке имеется источник, из которого бьет целебная серная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ефтяной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является живой страницей трудной истории добычи черного золота.	</a:t>
            </a:r>
          </a:p>
          <a:p>
            <a:pPr algn="just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Якушкинские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источники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водный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Представляют собой различной мощности источники сероводородной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 имеется ландшафтный заказник «Сергиевские минеральные воды», куда входят санаторий «Сергиевские минеральные воды» и прилегающие к нему территории. Санаторий расположен в 120 км от Самары, в 12 км от райцентра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достопримечательностью является Серное озеро. Вода минеральных водоемов отличается высокой минерализацией и жесткостью, а также значительным содержанием сероводорода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96F8FB1-DB92-4114-8B7D-91065B7CAF74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67542C28-2E90-48BC-8C96-2FF1D3FECA6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B0FFC844-E4E9-42FA-A294-05782404047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4C811B8-28DB-4AA7-BF18-CF47C707F49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572EC1E2-8D29-42AD-8392-B1F85629D31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68DCC96E-2A08-45AB-A560-C3CCF67D9D0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59E4DC0-BD34-4C4F-9C2F-D99E3C5B969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A4347E3A-2A6B-4E5D-9485-58CAE446166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C4A1EBE8-3DFC-4AFA-8D05-8F762F70341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53B51C05-56C0-45FC-8F8E-6CF060FC607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CB640F8F-9D55-44D0-A391-F3A1600E408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A115763-BA2B-4781-B5BE-0232F496B72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1912DC7E-9CED-4640-A5EE-489F618E880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932A438-0903-4E29-A73A-CAD60C7B815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7328D8A-BD0F-43D4-89F3-6C098D240A3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2E4C73F-83E0-4DDB-A1C8-5E0E20FD23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410B10C-D876-4D28-90A2-E4A4E84955D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09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402578" y="648735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353024"/>
            <a:ext cx="8748825" cy="53604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993D1A9-E626-4A6C-9C60-968BCDCAC4DC}"/>
              </a:ext>
            </a:extLst>
          </p:cNvPr>
          <p:cNvSpPr txBox="1"/>
          <p:nvPr/>
        </p:nvSpPr>
        <p:spPr>
          <a:xfrm>
            <a:off x="318977" y="1196427"/>
            <a:ext cx="114285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</a:rPr>
              <a:t>На </a:t>
            </a:r>
            <a:r>
              <a:rPr lang="ru-RU" sz="1200" b="1" dirty="0" smtClean="0">
                <a:latin typeface="Times New Roman" pitchFamily="18" charset="0"/>
              </a:rPr>
              <a:t>01.01.2025</a:t>
            </a:r>
            <a:r>
              <a:rPr lang="ru-RU" sz="1200" dirty="0" smtClean="0">
                <a:latin typeface="Times New Roman" pitchFamily="18" charset="0"/>
              </a:rPr>
              <a:t>  </a:t>
            </a:r>
            <a:r>
              <a:rPr lang="ru-RU" sz="1200" dirty="0" smtClean="0">
                <a:latin typeface="Times New Roman" pitchFamily="18" charset="0"/>
              </a:rPr>
              <a:t>г</a:t>
            </a:r>
            <a:r>
              <a:rPr lang="ru-RU" sz="1200" dirty="0">
                <a:latin typeface="Times New Roman" pitchFamily="18" charset="0"/>
              </a:rPr>
              <a:t>. сеть образовательных учреждений на территории района составила </a:t>
            </a:r>
            <a:r>
              <a:rPr lang="ru-RU" sz="1200" b="1" dirty="0" smtClean="0">
                <a:latin typeface="Times New Roman" pitchFamily="18" charset="0"/>
              </a:rPr>
              <a:t>20 школ</a:t>
            </a:r>
            <a:r>
              <a:rPr lang="ru-RU" sz="1200" dirty="0" smtClean="0">
                <a:latin typeface="Times New Roman" pitchFamily="18" charset="0"/>
              </a:rPr>
              <a:t>, </a:t>
            </a:r>
            <a:r>
              <a:rPr lang="ru-RU" sz="1200" dirty="0">
                <a:latin typeface="Times New Roman" pitchFamily="18" charset="0"/>
              </a:rPr>
              <a:t>из них со статусом юридического лица – </a:t>
            </a:r>
            <a:r>
              <a:rPr lang="ru-RU" sz="1200" dirty="0" smtClean="0">
                <a:latin typeface="Times New Roman" pitchFamily="18" charset="0"/>
              </a:rPr>
              <a:t>15 </a:t>
            </a:r>
            <a:r>
              <a:rPr lang="ru-RU" sz="1200" dirty="0">
                <a:latin typeface="Times New Roman" pitchFamily="18" charset="0"/>
              </a:rPr>
              <a:t>ед., филиалов – </a:t>
            </a:r>
            <a:r>
              <a:rPr lang="ru-RU" sz="1200" dirty="0" smtClean="0">
                <a:latin typeface="Times New Roman" pitchFamily="18" charset="0"/>
              </a:rPr>
              <a:t>5 </a:t>
            </a:r>
            <a:r>
              <a:rPr lang="ru-RU" sz="1200" dirty="0">
                <a:latin typeface="Times New Roman" pitchFamily="18" charset="0"/>
              </a:rPr>
              <a:t>ед</a:t>
            </a:r>
            <a:r>
              <a:rPr lang="ru-RU" sz="1200" dirty="0" smtClean="0">
                <a:latin typeface="Times New Roman" pitchFamily="18" charset="0"/>
              </a:rPr>
              <a:t>.</a:t>
            </a:r>
            <a:endParaRPr lang="ru-RU" sz="1200" b="1" dirty="0" smtClean="0">
              <a:latin typeface="Times New Roman" pitchFamily="18" charset="0"/>
            </a:endParaRPr>
          </a:p>
          <a:p>
            <a:pPr algn="just"/>
            <a:endParaRPr lang="ru-RU" sz="1200" b="1" dirty="0" smtClean="0">
              <a:latin typeface="Times New Roman" pitchFamily="18" charset="0"/>
            </a:endParaRPr>
          </a:p>
          <a:p>
            <a:pPr algn="just"/>
            <a:r>
              <a:rPr lang="ru-RU" sz="1200" b="1" dirty="0" smtClean="0">
                <a:latin typeface="Times New Roman" pitchFamily="18" charset="0"/>
              </a:rPr>
              <a:t>Государственное </a:t>
            </a:r>
            <a:r>
              <a:rPr lang="ru-RU" sz="1200" b="1" dirty="0">
                <a:latin typeface="Times New Roman" pitchFamily="18" charset="0"/>
              </a:rPr>
              <a:t>бюджетное образовательное учреждение среднего профессионального образования Сергиевский губернский техникум с. Сергиевск. </a:t>
            </a:r>
          </a:p>
          <a:p>
            <a:pPr algn="just"/>
            <a:r>
              <a:rPr lang="ru-RU" sz="1200" dirty="0">
                <a:latin typeface="Times New Roman" pitchFamily="18" charset="0"/>
              </a:rPr>
              <a:t>В техникуме реализуются 10 образовательных </a:t>
            </a:r>
            <a:r>
              <a:rPr lang="ru-RU" sz="1200" dirty="0" smtClean="0">
                <a:latin typeface="Times New Roman" pitchFamily="18" charset="0"/>
              </a:rPr>
              <a:t>программ.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ашинист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дорожных и строительных машин,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производства, ветеринария, кинология,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ксплуатация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оборудования,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равоохранительная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(Юрист), 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классах.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 обучение в техникуме проходит 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основе на базе среднего общего образования (11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классов):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квалификация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Техник-механик;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по программе углубленной подготовки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Воспитатель детей дошкольного возраста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классах по программе углубленной подготовки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Учитель начальных классов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бухгалтерский учёт (по отраслям)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Бухгалтер.</a:t>
            </a:r>
            <a:endParaRPr lang="ru-RU" sz="1200" dirty="0">
              <a:latin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На </a:t>
            </a:r>
            <a:r>
              <a:rPr lang="ru-RU" sz="1200" b="1" dirty="0" smtClean="0">
                <a:latin typeface="Times New Roman" pitchFamily="18" charset="0"/>
              </a:rPr>
              <a:t>01.01.2025</a:t>
            </a:r>
            <a:r>
              <a:rPr lang="ru-RU" sz="1200" dirty="0" smtClean="0">
                <a:latin typeface="Times New Roman" pitchFamily="18" charset="0"/>
              </a:rPr>
              <a:t> г.</a:t>
            </a:r>
            <a:r>
              <a:rPr lang="ru-RU" sz="1200" dirty="0" smtClean="0">
                <a:latin typeface="Times New Roman" pitchFamily="18" charset="0"/>
              </a:rPr>
              <a:t> обучались 775 </a:t>
            </a:r>
            <a:r>
              <a:rPr lang="ru-RU" sz="1200" dirty="0">
                <a:latin typeface="Times New Roman" pitchFamily="18" charset="0"/>
              </a:rPr>
              <a:t>чел. по очной и очно-заочной формам обучения: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636 </a:t>
            </a:r>
            <a:r>
              <a:rPr lang="ru-RU" sz="1200" dirty="0">
                <a:latin typeface="Times New Roman" pitchFamily="18" charset="0"/>
              </a:rPr>
              <a:t>чел. – по программам среднего профессионального образования (СПО),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139 </a:t>
            </a:r>
            <a:r>
              <a:rPr lang="ru-RU" sz="1200" dirty="0">
                <a:latin typeface="Times New Roman" pitchFamily="18" charset="0"/>
              </a:rPr>
              <a:t>чел.–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программам подготовки квалифицированных рабочих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служащих</a:t>
            </a:r>
            <a:r>
              <a:rPr lang="ru-RU" sz="1200" dirty="0" smtClean="0">
                <a:latin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36935FE8-B426-4505-9319-A3C7A6C4D2B8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2D5571F1-BA69-4B7F-831F-F3C2F0B542F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95B65261-9CE7-4907-94DC-D3993B361E4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9CBDC72-5D78-476C-B556-56012E7D74D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667AA36E-5717-47B2-A1F6-AB3E9C2707D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6E145E2-AFA4-4D2C-9E28-29BDA91C98D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7A0F2D6-E2EB-41E5-B5A3-C09BE559C80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525EEE0-AD70-46C1-B091-0F3F49CC7E5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8250306-A581-4B0A-A5AE-6FFD88EE3B3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C989A64B-C8A6-4D3A-9DF7-6A2D0416CA0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96D96FA0-0087-461F-9F02-9375554D9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78047F55-E839-4311-A27D-60DB72717C0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5F0BC8E5-F13F-41A1-A181-C7612B472F7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68EE01B-6537-4D30-ACB7-383C8D859F6C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47721FF-41A9-441A-AE59-29B9F4D0686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2AE618B4-9509-4E40-9E40-19BF3EA13812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347BFC9-DD55-4A2D-B9DF-31DD7053539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" y="4369257"/>
            <a:ext cx="2917925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3" y="4411630"/>
            <a:ext cx="3041124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5" name="Picture 8" descr="Kine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97738" y="4411627"/>
            <a:ext cx="2929381" cy="2075725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04652" y="1156922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0F3CF906-734B-457F-83D9-73E21F9A31E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7861" y="1215670"/>
            <a:ext cx="4574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Крупные агропромышленные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728" y="1796934"/>
            <a:ext cx="5404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</a:rPr>
              <a:t>ООО «Конезавод Самарский».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- АО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«Сургутское» -  выращивание, хранение и переработка плодово-ягодной продукции. </a:t>
            </a: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7676074" y="1123372"/>
            <a:ext cx="3593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Основные 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7294" y="1369559"/>
            <a:ext cx="5681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Северная группа месторождений ОАО «Самаранефтегаз», ООО «ННК-Самаранефтегаз» - добыча нефти и газа.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МУП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«Сергиевское полиграфическое предприятие» - издательская и полиграфическая деятельность. </a:t>
            </a:r>
            <a:endParaRPr lang="ru-RU" sz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«Хлебозавод» - производство хлебобулочных изделий. </a:t>
            </a:r>
            <a:endParaRPr lang="ru-RU" sz="1200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«Мясокомбинат» - переработка и консервирование мяса и мясной продукции. </a:t>
            </a:r>
            <a:endParaRPr lang="ru-RU" sz="1200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«Ойл-Агро» - производство растительного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масла.</a:t>
            </a: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«Траектория-сервис» - предоставление услуг по бурению, связанному с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добычей нефти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газа и газового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конденсата.</a:t>
            </a: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977" y="3376541"/>
            <a:ext cx="11860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малых, средних и микропредприятий по состоянию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численность индивидуальных предпринимателей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самозанятых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крестьянско –фермерских хозяйств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субъектов малого предпринимательства на 1000 жителей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на программу поддержки и развития малого предпринимательства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611,45326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единого налога от применения специальных режимов налогообложения (упрощенная система налогообложения, единый налог на вмененный доход, патентная система налогообложения, единый сельскохозяйственный налог) – всего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158 933,646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, в том числе в местный бюджет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57 823,814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46871" y="3123885"/>
            <a:ext cx="3280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6633"/>
                </a:solidFill>
                <a:latin typeface="Times New Roman" pitchFamily="18" charset="0"/>
              </a:rPr>
              <a:t>Малое предпринимательство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5" name="Диаграмма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783152"/>
              </p:ext>
            </p:extLst>
          </p:nvPr>
        </p:nvGraphicFramePr>
        <p:xfrm>
          <a:off x="6601341" y="4678878"/>
          <a:ext cx="4667993" cy="183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74" name="Диаграмма 73" title="Количество малых, средних и микропредприятий, ед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560950"/>
              </p:ext>
            </p:extLst>
          </p:nvPr>
        </p:nvGraphicFramePr>
        <p:xfrm>
          <a:off x="783771" y="4585660"/>
          <a:ext cx="4717384" cy="197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76" name="Диаграмма 75" title="Количество малых, средних и микропредприятий, ед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684359"/>
              </p:ext>
            </p:extLst>
          </p:nvPr>
        </p:nvGraphicFramePr>
        <p:xfrm>
          <a:off x="788046" y="4887726"/>
          <a:ext cx="4717384" cy="197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78" name="Диаграмма 77" title="Количество малых, средних и микропредприятий, ед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358169"/>
              </p:ext>
            </p:extLst>
          </p:nvPr>
        </p:nvGraphicFramePr>
        <p:xfrm>
          <a:off x="444728" y="4576870"/>
          <a:ext cx="5642315" cy="207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79" name="Диаграмма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788967"/>
              </p:ext>
            </p:extLst>
          </p:nvPr>
        </p:nvGraphicFramePr>
        <p:xfrm>
          <a:off x="6227294" y="4576872"/>
          <a:ext cx="5520207" cy="195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311205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E6E203-DF38-4991-B6CD-A96FB2A8AD3A}"/>
              </a:ext>
            </a:extLst>
          </p:cNvPr>
          <p:cNvSpPr txBox="1"/>
          <p:nvPr/>
        </p:nvSpPr>
        <p:spPr>
          <a:xfrm>
            <a:off x="460785" y="1610010"/>
            <a:ext cx="114285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Общий объем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</a:rPr>
              <a:t>инвестиций в основной капитал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, направленных на  развитие экономики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социальной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сферы  муниципального  района Сергиевский, за счет всех источников финансирования (по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крупным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и средним предприятиям</a:t>
            </a:r>
            <a:r>
              <a:rPr lang="ru-RU" sz="1200" dirty="0">
                <a:latin typeface="Times New Roman" pitchFamily="18" charset="0"/>
              </a:rPr>
              <a:t>) за  </a:t>
            </a:r>
            <a:r>
              <a:rPr lang="ru-RU" sz="1200" b="1" dirty="0" smtClean="0">
                <a:latin typeface="Times New Roman" pitchFamily="18" charset="0"/>
              </a:rPr>
              <a:t>2024 </a:t>
            </a:r>
            <a:r>
              <a:rPr lang="ru-RU" sz="1200" b="1" dirty="0">
                <a:latin typeface="Times New Roman" pitchFamily="18" charset="0"/>
              </a:rPr>
              <a:t>г.</a:t>
            </a:r>
            <a:r>
              <a:rPr lang="ru-RU" sz="1200" dirty="0">
                <a:latin typeface="Times New Roman" pitchFamily="18" charset="0"/>
              </a:rPr>
              <a:t>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составил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17154,927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млн. руб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Объем инвестиций в значительной степени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зависит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от вложений нефтяных компаний и организаций, осуществляющих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транспортирование по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трубопроводам нефти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газа.</a:t>
            </a:r>
            <a:r>
              <a:rPr lang="ru-RU" sz="1200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                                                                                                   Инвестиции 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по отраслям за </a:t>
            </a:r>
            <a:r>
              <a:rPr lang="ru-RU" b="1" dirty="0" smtClean="0">
                <a:latin typeface="Times New Roman" pitchFamily="18" charset="0"/>
              </a:rPr>
              <a:t>2024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год,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%</a:t>
            </a:r>
            <a:endParaRPr lang="ru-RU" i="1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4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221285"/>
              </p:ext>
            </p:extLst>
          </p:nvPr>
        </p:nvGraphicFramePr>
        <p:xfrm>
          <a:off x="318976" y="3158903"/>
          <a:ext cx="4322660" cy="328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3033" y="124928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Инвестиционный потенциал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2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338106"/>
              </p:ext>
            </p:extLst>
          </p:nvPr>
        </p:nvGraphicFramePr>
        <p:xfrm>
          <a:off x="4693387" y="2932514"/>
          <a:ext cx="7498613" cy="39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5026" y="1343127"/>
            <a:ext cx="4810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Реализуемые инвестиционные проекты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7003" y="1743235"/>
            <a:ext cx="2926080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Развитие производства отечественных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препаратов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б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иологически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активных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Продуктов для оздоровления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населения России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Инициатор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 – ЗАО «Самаралектравы»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п.  Антоновка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, ул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. Полевая,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19А)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инвестиционного проекта: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комплексная переработка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лекарственного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растительного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сырья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 получением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субстанций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 сухих экстрактов для </a:t>
            </a:r>
            <a:endParaRPr lang="ru-RU" sz="11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медицинских препаратов, БАД,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продуктов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питания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повышенной биологической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активностью. 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реализации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 этап – строительство, приобретение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оборудования, монтаж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испытание,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оформление нормативно-технологической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документации, сертификация в течении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2-х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лет;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2 этап – выход на проектную мощность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через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три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года.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Общая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стоимость проекта: 57,5млн.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Сроки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реализации: 60 месяцев.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 flipH="1">
            <a:off x="3090298" y="1743235"/>
            <a:ext cx="3020194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</a:rPr>
              <a:t>  </a:t>
            </a:r>
            <a:r>
              <a:rPr lang="ru-RU" sz="1100" b="1" dirty="0" smtClean="0">
                <a:latin typeface="Times New Roman" pitchFamily="18" charset="0"/>
              </a:rPr>
              <a:t>«</a:t>
            </a:r>
            <a:r>
              <a:rPr lang="ru-RU" sz="1100" b="1" dirty="0">
                <a:latin typeface="Times New Roman" pitchFamily="18" charset="0"/>
              </a:rPr>
              <a:t>Крепость на Казачьем холме</a:t>
            </a:r>
            <a:r>
              <a:rPr lang="ru-RU" sz="1100" b="1" dirty="0" smtClean="0">
                <a:latin typeface="Times New Roman" pitchFamily="18" charset="0"/>
              </a:rPr>
              <a:t>»</a:t>
            </a:r>
          </a:p>
          <a:p>
            <a:pPr algn="ctr"/>
            <a:endParaRPr lang="ru-RU" sz="1100" b="1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инвестиционного </a:t>
            </a:r>
            <a:r>
              <a:rPr lang="ru-RU" sz="1100" dirty="0">
                <a:latin typeface="Times New Roman" pitchFamily="18" charset="0"/>
              </a:rPr>
              <a:t>проекта- крепость</a:t>
            </a:r>
          </a:p>
          <a:p>
            <a:r>
              <a:rPr lang="ru-RU" sz="1100" dirty="0">
                <a:latin typeface="Times New Roman" pitchFamily="18" charset="0"/>
              </a:rPr>
              <a:t>начала 18 века Характеристика (1703 г.),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том </a:t>
            </a:r>
            <a:r>
              <a:rPr lang="ru-RU" sz="1100" dirty="0" smtClean="0">
                <a:latin typeface="Times New Roman" pitchFamily="18" charset="0"/>
              </a:rPr>
              <a:t>числе: восстановление </a:t>
            </a:r>
            <a:r>
              <a:rPr lang="ru-RU" sz="1100" dirty="0">
                <a:latin typeface="Times New Roman" pitchFamily="18" charset="0"/>
              </a:rPr>
              <a:t>деревянной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Петровской эпохи </a:t>
            </a:r>
            <a:r>
              <a:rPr lang="ru-RU" sz="1100" dirty="0">
                <a:latin typeface="Times New Roman" pitchFamily="18" charset="0"/>
              </a:rPr>
              <a:t>на «Казачьем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холме</a:t>
            </a:r>
            <a:r>
              <a:rPr lang="ru-RU" sz="1100" dirty="0">
                <a:latin typeface="Times New Roman" pitchFamily="18" charset="0"/>
              </a:rPr>
              <a:t>» </a:t>
            </a:r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с.Сергиевск;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Times New Roman" pitchFamily="18" charset="0"/>
              </a:rPr>
              <a:t>оборудование </a:t>
            </a:r>
            <a:r>
              <a:rPr lang="ru-RU" sz="1100" dirty="0">
                <a:latin typeface="Times New Roman" pitchFamily="18" charset="0"/>
              </a:rPr>
              <a:t>внутренней территории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под  </a:t>
            </a:r>
            <a:r>
              <a:rPr lang="ru-RU" sz="1100" dirty="0">
                <a:latin typeface="Times New Roman" pitchFamily="18" charset="0"/>
              </a:rPr>
              <a:t>этнографический комплекс; 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создание смотровых площадок на боевых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галереях крепости</a:t>
            </a:r>
            <a:r>
              <a:rPr lang="ru-RU" sz="1100" dirty="0">
                <a:latin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оборудование прилегающих территорий и </a:t>
            </a:r>
          </a:p>
          <a:p>
            <a:r>
              <a:rPr lang="ru-RU" sz="1100" dirty="0" smtClean="0">
                <a:latin typeface="Times New Roman" pitchFamily="18" charset="0"/>
              </a:rPr>
              <a:t>благоустройство  </a:t>
            </a:r>
            <a:r>
              <a:rPr lang="ru-RU" sz="1100" dirty="0">
                <a:latin typeface="Times New Roman" pitchFamily="18" charset="0"/>
              </a:rPr>
              <a:t>в виде создания </a:t>
            </a:r>
            <a:r>
              <a:rPr lang="ru-RU" sz="1100" dirty="0" smtClean="0">
                <a:latin typeface="Times New Roman" pitchFamily="18" charset="0"/>
              </a:rPr>
              <a:t>пешеходных</a:t>
            </a:r>
          </a:p>
          <a:p>
            <a:r>
              <a:rPr lang="ru-RU" sz="1100" dirty="0" smtClean="0">
                <a:latin typeface="Times New Roman" pitchFamily="18" charset="0"/>
              </a:rPr>
              <a:t>дорожек  </a:t>
            </a:r>
            <a:r>
              <a:rPr lang="ru-RU" sz="1100" dirty="0">
                <a:latin typeface="Times New Roman" pitchFamily="18" charset="0"/>
              </a:rPr>
              <a:t>к объектам показа.</a:t>
            </a:r>
          </a:p>
          <a:p>
            <a:r>
              <a:rPr lang="ru-RU" sz="1100" dirty="0">
                <a:latin typeface="Times New Roman" pitchFamily="18" charset="0"/>
              </a:rPr>
              <a:t>Краткое описание этапов: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подготовка проектно-сметной документации;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строительство подъездных путей;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возведение фрагмента крепости;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часовни;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сувенирных лавок.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Общая стоимость проекта – 65,4 млн. руб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в ценах 2010г.</a:t>
            </a:r>
          </a:p>
          <a:p>
            <a:r>
              <a:rPr lang="ru-RU" sz="1100" dirty="0">
                <a:latin typeface="Times New Roman" pitchFamily="18" charset="0"/>
              </a:rPr>
              <a:t>Сроки реализации проекта: 4 года.</a:t>
            </a:r>
          </a:p>
        </p:txBody>
      </p:sp>
      <p:sp>
        <p:nvSpPr>
          <p:cNvPr id="77" name="AutoShape 7"/>
          <p:cNvSpPr txBox="1">
            <a:spLocks noChangeArrowheads="1"/>
          </p:cNvSpPr>
          <p:nvPr/>
        </p:nvSpPr>
        <p:spPr bwMode="auto">
          <a:xfrm>
            <a:off x="6197706" y="1743235"/>
            <a:ext cx="2734539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Детская юношеская спортивная школа на базе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спортивного комплекса в  п. Суходол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(III пусковой комплекс)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заказчика- застройщика,  архитектуры и градостроительства» м. р. Сергиевский»;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Инвестиционный проект предусматривает: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строительство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гостинично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-административного блока  с общежитием на 80 мест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закрытый тренировочный комплекс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футбольное тренировочное поле 90х60м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хозблок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с гаражом на 4 автомашины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овощехранилище на 25 тонн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автостоянка открытого типа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автономная котельная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площадки для отдыха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Общая стоимость проекта - 3,458 млн. руб.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Срок реализации 2023-2024 гг.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8" name="AutoShape 7"/>
          <p:cNvSpPr>
            <a:spLocks noChangeArrowheads="1"/>
          </p:cNvSpPr>
          <p:nvPr/>
        </p:nvSpPr>
        <p:spPr bwMode="auto">
          <a:xfrm>
            <a:off x="9024445" y="1743235"/>
            <a:ext cx="3029623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ТРК «Музей-усадьба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Н.Г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. Гарина-Михайловского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 pitchFamily="18" charset="0"/>
              </a:rPr>
              <a:t>Гундоровка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инвестиционного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троительство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Административно-гостиничного комплекса;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Гостевые и служебные парковки;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Кафе, бани-сауны.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Детской площадки, площадки отдыха.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Обустройство 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пляжа: лестницы для спуска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 пляж, беседки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навесы, места для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ловли рыбы.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 в виде создания пешеходных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дорожек, элементы освещения, озеленения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клумбы и газоны.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реализации 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 подготовка проектно-сметной документации;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строительство подъездных путей;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возведение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строительство административно-гостиничного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комплекса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Общая стоимость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150 534,78 тыс. руб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Срок реализации проекта- 4 года.</a:t>
            </a:r>
          </a:p>
        </p:txBody>
      </p:sp>
    </p:spTree>
    <p:extLst>
      <p:ext uri="{BB962C8B-B14F-4D97-AF65-F5344CB8AC3E}">
        <p14:creationId xmlns:p14="http://schemas.microsoft.com/office/powerpoint/2010/main" val="32503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1D33F2E-6437-41B6-ADE3-2690973FAC1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39" name="object 6">
              <a:extLst>
                <a:ext uri="{FF2B5EF4-FFF2-40B4-BE49-F238E27FC236}">
                  <a16:creationId xmlns:a16="http://schemas.microsoft.com/office/drawing/2014/main" xmlns="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xmlns="" id="{38512CB8-04DF-4DFC-8346-49F02E77EB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xmlns="" id="{A7E30B21-9112-4ECD-B26E-270FE9F7D11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xmlns="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xmlns="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:a16="http://schemas.microsoft.com/office/drawing/2014/main" xmlns="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xmlns="" id="{716E3B84-7D7C-4C39-9292-F7F183A05AC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:a16="http://schemas.microsoft.com/office/drawing/2014/main" xmlns="" id="{762DFBDA-60DF-487B-A089-1636AE7749B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:a16="http://schemas.microsoft.com/office/drawing/2014/main" xmlns="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:a16="http://schemas.microsoft.com/office/drawing/2014/main" xmlns="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:a16="http://schemas.microsoft.com/office/drawing/2014/main" xmlns="" id="{ACA3613A-4870-445F-9198-3BD9A6FFBE8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:a16="http://schemas.microsoft.com/office/drawing/2014/main" xmlns="" id="{AA30F9AA-B223-4492-B566-97671E01D72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:a16="http://schemas.microsoft.com/office/drawing/2014/main" xmlns="" id="{EBCF2FC5-7600-44EB-9EFF-128BFC53CC0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:a16="http://schemas.microsoft.com/office/drawing/2014/main" xmlns="" id="{84C5C46C-8818-4658-90FD-BE40916AC24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:a16="http://schemas.microsoft.com/office/drawing/2014/main" xmlns="" id="{033C0EEB-EB44-4D27-8831-C01B8E3F79C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:a16="http://schemas.microsoft.com/office/drawing/2014/main" xmlns="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:a16="http://schemas.microsoft.com/office/drawing/2014/main" xmlns="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:a16="http://schemas.microsoft.com/office/drawing/2014/main" xmlns="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:a16="http://schemas.microsoft.com/office/drawing/2014/main" xmlns="" id="{0D7C5F51-703A-4198-8DBA-A9AE7FA76F8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:a16="http://schemas.microsoft.com/office/drawing/2014/main" xmlns="" id="{B7ABA893-F13A-4CA7-9FAC-81565E9298C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:a16="http://schemas.microsoft.com/office/drawing/2014/main" xmlns="" id="{07B77421-5DBB-4605-8114-1296EC345D1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:a16="http://schemas.microsoft.com/office/drawing/2014/main" xmlns="" id="{D69598F2-B798-4A29-8910-7DC7D75FFE0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:a16="http://schemas.microsoft.com/office/drawing/2014/main" xmlns="" id="{A23CFDF9-BFCC-4130-8CD1-B34D51A9A8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:a16="http://schemas.microsoft.com/office/drawing/2014/main" xmlns="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:a16="http://schemas.microsoft.com/office/drawing/2014/main" xmlns="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:a16="http://schemas.microsoft.com/office/drawing/2014/main" xmlns="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:a16="http://schemas.microsoft.com/office/drawing/2014/main" xmlns="" id="{96BE08B2-B031-4483-BED7-BB9AF4A470A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:a16="http://schemas.microsoft.com/office/drawing/2014/main" xmlns="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xmlns="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3BF17C22-519C-40F5-8B43-DF0624B45A8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/>
          <a:srcRect b="5172"/>
          <a:stretch/>
        </p:blipFill>
        <p:spPr>
          <a:xfrm flipH="1">
            <a:off x="5297541" y="2404324"/>
            <a:ext cx="1538065" cy="1660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8"/>
          <a:srcRect b="4442"/>
          <a:stretch/>
        </p:blipFill>
        <p:spPr>
          <a:xfrm>
            <a:off x="2699740" y="2395607"/>
            <a:ext cx="2514005" cy="1667928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64" y="4153259"/>
            <a:ext cx="2561934" cy="16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43" y="4141296"/>
            <a:ext cx="2627963" cy="16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63" y="2399334"/>
            <a:ext cx="1786251" cy="16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386" y="2410429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кономико-географическое положение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3154" y="3398803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Крупнейшее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развивающееся сельское хозяйство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3154" y="439699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ряда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 транзитных транспортных путей областного и регионального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881971" y="242637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природный комплекс, высокий туристско-рекреационный потенциал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8881971" y="339880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аличие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нефтедобывающей и нефтеперерабатывающей промышленности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881971" y="4396991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квалифицированных трудовых ресурсов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2006446" y="1253704"/>
            <a:ext cx="7339913" cy="6073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инвестировать в Сергиевский район: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3154" y="5370571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социально экономического развития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8881971" y="537057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социальная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6" y="1871312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4165</TotalTime>
  <Words>3950</Words>
  <Application>Microsoft Office PowerPoint</Application>
  <PresentationFormat>Произвольный</PresentationFormat>
  <Paragraphs>558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user</cp:lastModifiedBy>
  <cp:revision>276</cp:revision>
  <cp:lastPrinted>2023-12-13T09:15:06Z</cp:lastPrinted>
  <dcterms:created xsi:type="dcterms:W3CDTF">2023-11-14T08:11:22Z</dcterms:created>
  <dcterms:modified xsi:type="dcterms:W3CDTF">2025-06-02T12:36:55Z</dcterms:modified>
</cp:coreProperties>
</file>